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454" r:id="rId3"/>
    <p:sldId id="738" r:id="rId4"/>
    <p:sldId id="1151" r:id="rId5"/>
    <p:sldId id="1161" r:id="rId6"/>
    <p:sldId id="1154" r:id="rId7"/>
    <p:sldId id="1172" r:id="rId8"/>
    <p:sldId id="1171" r:id="rId9"/>
    <p:sldId id="1155" r:id="rId10"/>
    <p:sldId id="1177" r:id="rId11"/>
    <p:sldId id="1176" r:id="rId12"/>
    <p:sldId id="1178" r:id="rId13"/>
    <p:sldId id="1153" r:id="rId14"/>
    <p:sldId id="1164" r:id="rId15"/>
    <p:sldId id="1173" r:id="rId16"/>
    <p:sldId id="1165" r:id="rId17"/>
    <p:sldId id="1158" r:id="rId18"/>
    <p:sldId id="1166" r:id="rId19"/>
    <p:sldId id="1167" r:id="rId20"/>
    <p:sldId id="1170" r:id="rId21"/>
    <p:sldId id="1114" r:id="rId22"/>
    <p:sldId id="7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E43B17-F28B-4F21-985C-ACFE538ECB8E}" type="datetimeFigureOut">
              <a:rPr lang="en-AU" smtClean="0"/>
              <a:t>20/12/2022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D345A-4CC0-40B4-BD5B-D5E03854ED86}" type="slidenum">
              <a:rPr lang="en-AU" smtClean="0"/>
              <a:t>‹#›</a:t>
            </a:fld>
            <a:endParaRPr lang="en-AU"/>
          </a:p>
        </p:txBody>
      </p:sp>
    </p:spTree>
    <p:extLst>
      <p:ext uri="{BB962C8B-B14F-4D97-AF65-F5344CB8AC3E}">
        <p14:creationId xmlns:p14="http://schemas.microsoft.com/office/powerpoint/2010/main" val="312332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28F6417-E8AF-1742-BAF1-7C1F757C9E47}" type="slidenum">
              <a:rPr lang="en-US" smtClean="0"/>
              <a:pPr/>
              <a:t>1</a:t>
            </a:fld>
            <a:endParaRPr lang="en-US" dirty="0"/>
          </a:p>
        </p:txBody>
      </p:sp>
    </p:spTree>
    <p:extLst>
      <p:ext uri="{BB962C8B-B14F-4D97-AF65-F5344CB8AC3E}">
        <p14:creationId xmlns:p14="http://schemas.microsoft.com/office/powerpoint/2010/main" val="229783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69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Thompson, J 1985, The Trolley Problem, The Yale Law Journal, 94(6), pp. 1395-1415.</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977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568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277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8784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31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996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1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source The Data Ethics Canvas is based on the Ethics Canvas, a higher-level framework for assessing the ethical implications of any project, developed by the ADAPT Centre for Digital Content Technology. The ADAPT Centre’s Ethics Canvas is itself based on the original Business Model Canvas by Alex Osterwalder.</a:t>
            </a: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620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 </a:t>
            </a:r>
            <a:r>
              <a:rPr lang="en-US" dirty="0" err="1"/>
              <a:t>Otterlo</a:t>
            </a:r>
            <a:r>
              <a:rPr lang="en-US" dirty="0"/>
              <a:t> M (2013) A machine learning view on profiling. In: Hildebrandt M and de Vries K (eds) Privacy, Due Process and the Computational Turn-Philosophers of Law Meet Philosophers of Technology. Abingdon: Routledge, pp. 41–64.</a:t>
            </a: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07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22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240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12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252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597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Bietti E 2022, </a:t>
            </a:r>
            <a:r>
              <a:rPr lang="en-AU" i="1" dirty="0"/>
              <a:t>From Ethics Washing to Ethics Bashing: A View on Tech Ethics from Within Moral Philosophy</a:t>
            </a:r>
            <a:r>
              <a:rPr lang="en-AU" dirty="0"/>
              <a:t>, Harvard Law School, viewed 9/3/2022, &lt;https://dl.acm.org/doi/pdf/10.1145/3351095.3372860&gt;.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120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Bietti E 2022, </a:t>
            </a:r>
            <a:r>
              <a:rPr lang="en-AU" i="1" dirty="0"/>
              <a:t>From Ethics Washing to Ethics Bashing: A View on Tech Ethics from Within Moral Philosophy</a:t>
            </a:r>
            <a:r>
              <a:rPr lang="en-AU" dirty="0"/>
              <a:t>, Harvard Law School, viewed 9/3/2022, &lt;https://dl.acm.org/doi/pdf/10.1145/3351095.3372860&gt;.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1B933C-53E3-40AD-8F57-40FFEB10841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23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7EA50-550E-485F-8AA9-553657F55E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45167EA-81ED-4EFE-B262-28210BE161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4E176E2-86B9-4B57-BE8C-00592A1DA8F0}"/>
              </a:ext>
            </a:extLst>
          </p:cNvPr>
          <p:cNvSpPr>
            <a:spLocks noGrp="1"/>
          </p:cNvSpPr>
          <p:nvPr>
            <p:ph type="dt" sz="half" idx="10"/>
          </p:nvPr>
        </p:nvSpPr>
        <p:spPr/>
        <p:txBody>
          <a:bodyPr/>
          <a:lstStyle/>
          <a:p>
            <a:fld id="{8B74335A-C06A-4353-8DAE-EC2E6064B5E0}" type="datetimeFigureOut">
              <a:rPr lang="en-AU" smtClean="0"/>
              <a:t>20/12/2022</a:t>
            </a:fld>
            <a:endParaRPr lang="en-AU"/>
          </a:p>
        </p:txBody>
      </p:sp>
      <p:sp>
        <p:nvSpPr>
          <p:cNvPr id="5" name="Footer Placeholder 4">
            <a:extLst>
              <a:ext uri="{FF2B5EF4-FFF2-40B4-BE49-F238E27FC236}">
                <a16:creationId xmlns:a16="http://schemas.microsoft.com/office/drawing/2014/main" id="{198E959A-299F-4999-8A6E-4F5EC2F51B7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EB4D77A-BDFE-4364-B056-4BECB22C512D}"/>
              </a:ext>
            </a:extLst>
          </p:cNvPr>
          <p:cNvSpPr>
            <a:spLocks noGrp="1"/>
          </p:cNvSpPr>
          <p:nvPr>
            <p:ph type="sldNum" sz="quarter" idx="12"/>
          </p:nvPr>
        </p:nvSpPr>
        <p:spPr/>
        <p:txBody>
          <a:bodyPr/>
          <a:lstStyle/>
          <a:p>
            <a:fld id="{867F8954-DF6E-4BBE-8060-4E02242E2B63}" type="slidenum">
              <a:rPr lang="en-AU" smtClean="0"/>
              <a:t>‹#›</a:t>
            </a:fld>
            <a:endParaRPr lang="en-AU"/>
          </a:p>
        </p:txBody>
      </p:sp>
    </p:spTree>
    <p:extLst>
      <p:ext uri="{BB962C8B-B14F-4D97-AF65-F5344CB8AC3E}">
        <p14:creationId xmlns:p14="http://schemas.microsoft.com/office/powerpoint/2010/main" val="568105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D4B0-716A-4658-AFC6-B52388AD70D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A51D245-1672-456E-8270-35348B83AA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EE5B995-4665-47DB-8EE6-A1C84F40C5A9}"/>
              </a:ext>
            </a:extLst>
          </p:cNvPr>
          <p:cNvSpPr>
            <a:spLocks noGrp="1"/>
          </p:cNvSpPr>
          <p:nvPr>
            <p:ph type="dt" sz="half" idx="10"/>
          </p:nvPr>
        </p:nvSpPr>
        <p:spPr/>
        <p:txBody>
          <a:bodyPr/>
          <a:lstStyle/>
          <a:p>
            <a:fld id="{8B74335A-C06A-4353-8DAE-EC2E6064B5E0}" type="datetimeFigureOut">
              <a:rPr lang="en-AU" smtClean="0"/>
              <a:t>20/12/2022</a:t>
            </a:fld>
            <a:endParaRPr lang="en-AU"/>
          </a:p>
        </p:txBody>
      </p:sp>
      <p:sp>
        <p:nvSpPr>
          <p:cNvPr id="5" name="Footer Placeholder 4">
            <a:extLst>
              <a:ext uri="{FF2B5EF4-FFF2-40B4-BE49-F238E27FC236}">
                <a16:creationId xmlns:a16="http://schemas.microsoft.com/office/drawing/2014/main" id="{5C8EBC10-65E6-4362-BE04-CCA9F595302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642A434-92A8-47F9-8D9A-0D67EA9FD066}"/>
              </a:ext>
            </a:extLst>
          </p:cNvPr>
          <p:cNvSpPr>
            <a:spLocks noGrp="1"/>
          </p:cNvSpPr>
          <p:nvPr>
            <p:ph type="sldNum" sz="quarter" idx="12"/>
          </p:nvPr>
        </p:nvSpPr>
        <p:spPr/>
        <p:txBody>
          <a:bodyPr/>
          <a:lstStyle/>
          <a:p>
            <a:fld id="{867F8954-DF6E-4BBE-8060-4E02242E2B63}" type="slidenum">
              <a:rPr lang="en-AU" smtClean="0"/>
              <a:t>‹#›</a:t>
            </a:fld>
            <a:endParaRPr lang="en-AU"/>
          </a:p>
        </p:txBody>
      </p:sp>
    </p:spTree>
    <p:extLst>
      <p:ext uri="{BB962C8B-B14F-4D97-AF65-F5344CB8AC3E}">
        <p14:creationId xmlns:p14="http://schemas.microsoft.com/office/powerpoint/2010/main" val="380792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8649D-9352-4376-A42C-92537E04A9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46FEE6B-B7EE-4421-89AB-A57FC1C3C3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69A28E7-2E9E-4781-832D-0885E76EF599}"/>
              </a:ext>
            </a:extLst>
          </p:cNvPr>
          <p:cNvSpPr>
            <a:spLocks noGrp="1"/>
          </p:cNvSpPr>
          <p:nvPr>
            <p:ph type="dt" sz="half" idx="10"/>
          </p:nvPr>
        </p:nvSpPr>
        <p:spPr/>
        <p:txBody>
          <a:bodyPr/>
          <a:lstStyle/>
          <a:p>
            <a:fld id="{8B74335A-C06A-4353-8DAE-EC2E6064B5E0}" type="datetimeFigureOut">
              <a:rPr lang="en-AU" smtClean="0"/>
              <a:t>20/12/2022</a:t>
            </a:fld>
            <a:endParaRPr lang="en-AU"/>
          </a:p>
        </p:txBody>
      </p:sp>
      <p:sp>
        <p:nvSpPr>
          <p:cNvPr id="5" name="Footer Placeholder 4">
            <a:extLst>
              <a:ext uri="{FF2B5EF4-FFF2-40B4-BE49-F238E27FC236}">
                <a16:creationId xmlns:a16="http://schemas.microsoft.com/office/drawing/2014/main" id="{1AB8A49E-8FDE-4554-BBDB-9F539DAF3DE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150E7D2-B34D-4E32-B7CF-F15B89CC9E04}"/>
              </a:ext>
            </a:extLst>
          </p:cNvPr>
          <p:cNvSpPr>
            <a:spLocks noGrp="1"/>
          </p:cNvSpPr>
          <p:nvPr>
            <p:ph type="sldNum" sz="quarter" idx="12"/>
          </p:nvPr>
        </p:nvSpPr>
        <p:spPr/>
        <p:txBody>
          <a:bodyPr/>
          <a:lstStyle/>
          <a:p>
            <a:fld id="{867F8954-DF6E-4BBE-8060-4E02242E2B63}" type="slidenum">
              <a:rPr lang="en-AU" smtClean="0"/>
              <a:t>‹#›</a:t>
            </a:fld>
            <a:endParaRPr lang="en-AU"/>
          </a:p>
        </p:txBody>
      </p:sp>
    </p:spTree>
    <p:extLst>
      <p:ext uri="{BB962C8B-B14F-4D97-AF65-F5344CB8AC3E}">
        <p14:creationId xmlns:p14="http://schemas.microsoft.com/office/powerpoint/2010/main" val="687543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85675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AU"/>
              <a:t>Click to edit Master title style</a:t>
            </a:r>
            <a:endParaRPr kumimoji="0" lang="en-US"/>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AU"/>
              <a:t>Click to edit Master subtitle style</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318311721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0625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AU"/>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023335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2304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5341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10097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2433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4C785-00FF-46F3-B1A9-2F8FF55DA60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6A70546-07AB-4D9F-9BA2-8E0038C5CD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A8C90E-4770-4418-A3F1-D0F9128EDF8B}"/>
              </a:ext>
            </a:extLst>
          </p:cNvPr>
          <p:cNvSpPr>
            <a:spLocks noGrp="1"/>
          </p:cNvSpPr>
          <p:nvPr>
            <p:ph type="dt" sz="half" idx="10"/>
          </p:nvPr>
        </p:nvSpPr>
        <p:spPr/>
        <p:txBody>
          <a:bodyPr/>
          <a:lstStyle/>
          <a:p>
            <a:fld id="{8B74335A-C06A-4353-8DAE-EC2E6064B5E0}" type="datetimeFigureOut">
              <a:rPr lang="en-AU" smtClean="0"/>
              <a:t>20/12/2022</a:t>
            </a:fld>
            <a:endParaRPr lang="en-AU"/>
          </a:p>
        </p:txBody>
      </p:sp>
      <p:sp>
        <p:nvSpPr>
          <p:cNvPr id="5" name="Footer Placeholder 4">
            <a:extLst>
              <a:ext uri="{FF2B5EF4-FFF2-40B4-BE49-F238E27FC236}">
                <a16:creationId xmlns:a16="http://schemas.microsoft.com/office/drawing/2014/main" id="{4E0F09E3-135B-4D8E-852A-A22C00B05A1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5F6C1B4-47C0-4862-B156-74C78544FB7B}"/>
              </a:ext>
            </a:extLst>
          </p:cNvPr>
          <p:cNvSpPr>
            <a:spLocks noGrp="1"/>
          </p:cNvSpPr>
          <p:nvPr>
            <p:ph type="sldNum" sz="quarter" idx="12"/>
          </p:nvPr>
        </p:nvSpPr>
        <p:spPr/>
        <p:txBody>
          <a:bodyPr/>
          <a:lstStyle/>
          <a:p>
            <a:fld id="{867F8954-DF6E-4BBE-8060-4E02242E2B63}" type="slidenum">
              <a:rPr lang="en-AU" smtClean="0"/>
              <a:t>‹#›</a:t>
            </a:fld>
            <a:endParaRPr lang="en-AU"/>
          </a:p>
        </p:txBody>
      </p:sp>
    </p:spTree>
    <p:extLst>
      <p:ext uri="{BB962C8B-B14F-4D97-AF65-F5344CB8AC3E}">
        <p14:creationId xmlns:p14="http://schemas.microsoft.com/office/powerpoint/2010/main" val="3256663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AU"/>
              <a:t>Click to edit Master title style</a:t>
            </a:r>
            <a:endParaRPr kumimoji="0" lang="en-US"/>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2974746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AU"/>
              <a:t>Click to edit Master title style</a:t>
            </a:r>
            <a:endParaRPr kumimoji="0" lang="en-US"/>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endParaRPr lang="en-US" dirty="0"/>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11119104" y="1170432"/>
            <a:ext cx="978485" cy="201168"/>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70501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7043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AU"/>
              <a:t>Click to edit Master title style</a:t>
            </a:r>
            <a:endParaRPr kumimoji="0" lang="en-US"/>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520796" y="6377460"/>
            <a:ext cx="511520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2224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12192000" cy="6866467"/>
          </a:xfrm>
          <a:prstGeom prst="rect">
            <a:avLst/>
          </a:prstGeom>
        </p:spPr>
      </p:pic>
      <p:pic>
        <p:nvPicPr>
          <p:cNvPr id="8" name="Picture 7"/>
          <p:cNvPicPr>
            <a:picLocks noChangeAspect="1"/>
          </p:cNvPicPr>
          <p:nvPr userDrawn="1"/>
        </p:nvPicPr>
        <p:blipFill>
          <a:blip r:embed="rId3"/>
          <a:stretch>
            <a:fillRect/>
          </a:stretch>
        </p:blipFill>
        <p:spPr>
          <a:xfrm>
            <a:off x="8357446" y="5346700"/>
            <a:ext cx="3275753"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820" y="528709"/>
            <a:ext cx="10899999" cy="4354227"/>
          </a:xfrm>
          <a:prstGeom prst="rect">
            <a:avLst/>
          </a:prstGeom>
        </p:spPr>
      </p:pic>
      <p:sp>
        <p:nvSpPr>
          <p:cNvPr id="11" name="Text Placeholder 9"/>
          <p:cNvSpPr>
            <a:spLocks noGrp="1"/>
          </p:cNvSpPr>
          <p:nvPr>
            <p:ph type="body" sz="quarter" idx="13" hasCustomPrompt="1"/>
          </p:nvPr>
        </p:nvSpPr>
        <p:spPr>
          <a:xfrm>
            <a:off x="393700" y="1042390"/>
            <a:ext cx="6934201" cy="1324139"/>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406400" y="3564291"/>
            <a:ext cx="5511800" cy="1239760"/>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10265834" y="0"/>
            <a:ext cx="1926167" cy="2882900"/>
          </a:xfrm>
          <a:prstGeom prst="rect">
            <a:avLst/>
          </a:prstGeom>
          <a:noFill/>
          <a:ln w="9525">
            <a:noFill/>
            <a:miter lim="800000"/>
            <a:headEnd/>
            <a:tailEnd/>
          </a:ln>
        </p:spPr>
      </p:pic>
    </p:spTree>
    <p:extLst>
      <p:ext uri="{BB962C8B-B14F-4D97-AF65-F5344CB8AC3E}">
        <p14:creationId xmlns:p14="http://schemas.microsoft.com/office/powerpoint/2010/main" val="238928661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5"/>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Rectangle 8"/>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9"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518584" y="1647825"/>
            <a:ext cx="11190816"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152506652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1370881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14A3-FED3-4BB5-B0D5-AEB7E141E9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BF989DC-4866-4285-B986-BE297C0F64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B0A3D1-605B-44B9-B42D-912AAF2BB292}"/>
              </a:ext>
            </a:extLst>
          </p:cNvPr>
          <p:cNvSpPr>
            <a:spLocks noGrp="1"/>
          </p:cNvSpPr>
          <p:nvPr>
            <p:ph type="dt" sz="half" idx="10"/>
          </p:nvPr>
        </p:nvSpPr>
        <p:spPr/>
        <p:txBody>
          <a:bodyPr/>
          <a:lstStyle/>
          <a:p>
            <a:fld id="{8B74335A-C06A-4353-8DAE-EC2E6064B5E0}" type="datetimeFigureOut">
              <a:rPr lang="en-AU" smtClean="0"/>
              <a:t>20/12/2022</a:t>
            </a:fld>
            <a:endParaRPr lang="en-AU"/>
          </a:p>
        </p:txBody>
      </p:sp>
      <p:sp>
        <p:nvSpPr>
          <p:cNvPr id="5" name="Footer Placeholder 4">
            <a:extLst>
              <a:ext uri="{FF2B5EF4-FFF2-40B4-BE49-F238E27FC236}">
                <a16:creationId xmlns:a16="http://schemas.microsoft.com/office/drawing/2014/main" id="{25384E00-D414-4420-91B5-53FA26CAC28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7EE8D8-6C8F-42B5-88AE-1143DB14B190}"/>
              </a:ext>
            </a:extLst>
          </p:cNvPr>
          <p:cNvSpPr>
            <a:spLocks noGrp="1"/>
          </p:cNvSpPr>
          <p:nvPr>
            <p:ph type="sldNum" sz="quarter" idx="12"/>
          </p:nvPr>
        </p:nvSpPr>
        <p:spPr/>
        <p:txBody>
          <a:bodyPr/>
          <a:lstStyle/>
          <a:p>
            <a:fld id="{867F8954-DF6E-4BBE-8060-4E02242E2B63}" type="slidenum">
              <a:rPr lang="en-AU" smtClean="0"/>
              <a:t>‹#›</a:t>
            </a:fld>
            <a:endParaRPr lang="en-AU"/>
          </a:p>
        </p:txBody>
      </p:sp>
    </p:spTree>
    <p:extLst>
      <p:ext uri="{BB962C8B-B14F-4D97-AF65-F5344CB8AC3E}">
        <p14:creationId xmlns:p14="http://schemas.microsoft.com/office/powerpoint/2010/main" val="2951585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28C3-5E29-401A-ACA5-663B7E3AB0F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8E867-81EC-4E1D-AC0D-8223470FF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274BB29-AD0E-4F2A-80A8-538DE92F1E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4094062-11BF-4ABD-A51A-3410B4D33201}"/>
              </a:ext>
            </a:extLst>
          </p:cNvPr>
          <p:cNvSpPr>
            <a:spLocks noGrp="1"/>
          </p:cNvSpPr>
          <p:nvPr>
            <p:ph type="dt" sz="half" idx="10"/>
          </p:nvPr>
        </p:nvSpPr>
        <p:spPr/>
        <p:txBody>
          <a:bodyPr/>
          <a:lstStyle/>
          <a:p>
            <a:fld id="{8B74335A-C06A-4353-8DAE-EC2E6064B5E0}" type="datetimeFigureOut">
              <a:rPr lang="en-AU" smtClean="0"/>
              <a:t>20/12/2022</a:t>
            </a:fld>
            <a:endParaRPr lang="en-AU"/>
          </a:p>
        </p:txBody>
      </p:sp>
      <p:sp>
        <p:nvSpPr>
          <p:cNvPr id="6" name="Footer Placeholder 5">
            <a:extLst>
              <a:ext uri="{FF2B5EF4-FFF2-40B4-BE49-F238E27FC236}">
                <a16:creationId xmlns:a16="http://schemas.microsoft.com/office/drawing/2014/main" id="{63EE650C-9175-4585-8BE5-352272C3BFE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E504255-E55D-4D85-8C71-EF6EDF664737}"/>
              </a:ext>
            </a:extLst>
          </p:cNvPr>
          <p:cNvSpPr>
            <a:spLocks noGrp="1"/>
          </p:cNvSpPr>
          <p:nvPr>
            <p:ph type="sldNum" sz="quarter" idx="12"/>
          </p:nvPr>
        </p:nvSpPr>
        <p:spPr/>
        <p:txBody>
          <a:bodyPr/>
          <a:lstStyle/>
          <a:p>
            <a:fld id="{867F8954-DF6E-4BBE-8060-4E02242E2B63}" type="slidenum">
              <a:rPr lang="en-AU" smtClean="0"/>
              <a:t>‹#›</a:t>
            </a:fld>
            <a:endParaRPr lang="en-AU"/>
          </a:p>
        </p:txBody>
      </p:sp>
    </p:spTree>
    <p:extLst>
      <p:ext uri="{BB962C8B-B14F-4D97-AF65-F5344CB8AC3E}">
        <p14:creationId xmlns:p14="http://schemas.microsoft.com/office/powerpoint/2010/main" val="2413059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03E8-3FB5-4C24-A03F-94585083CEA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3E30A83-8551-42CC-9CB5-CC8032EFF5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F5B752-AFE7-45F8-8D22-95A5894ABB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90831D-8E44-4B73-AD49-AFFEA2737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87D9C7-A74A-4E52-9DC2-8CC62CEEC1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D544BD1-FF72-48E3-B9A7-AB68D0FBEF27}"/>
              </a:ext>
            </a:extLst>
          </p:cNvPr>
          <p:cNvSpPr>
            <a:spLocks noGrp="1"/>
          </p:cNvSpPr>
          <p:nvPr>
            <p:ph type="dt" sz="half" idx="10"/>
          </p:nvPr>
        </p:nvSpPr>
        <p:spPr/>
        <p:txBody>
          <a:bodyPr/>
          <a:lstStyle/>
          <a:p>
            <a:fld id="{8B74335A-C06A-4353-8DAE-EC2E6064B5E0}" type="datetimeFigureOut">
              <a:rPr lang="en-AU" smtClean="0"/>
              <a:t>20/12/2022</a:t>
            </a:fld>
            <a:endParaRPr lang="en-AU"/>
          </a:p>
        </p:txBody>
      </p:sp>
      <p:sp>
        <p:nvSpPr>
          <p:cNvPr id="8" name="Footer Placeholder 7">
            <a:extLst>
              <a:ext uri="{FF2B5EF4-FFF2-40B4-BE49-F238E27FC236}">
                <a16:creationId xmlns:a16="http://schemas.microsoft.com/office/drawing/2014/main" id="{7CFB9EE5-1D26-405E-BB0C-4D4211DF256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80315C6-AFC8-49F1-9105-394686B5CE40}"/>
              </a:ext>
            </a:extLst>
          </p:cNvPr>
          <p:cNvSpPr>
            <a:spLocks noGrp="1"/>
          </p:cNvSpPr>
          <p:nvPr>
            <p:ph type="sldNum" sz="quarter" idx="12"/>
          </p:nvPr>
        </p:nvSpPr>
        <p:spPr/>
        <p:txBody>
          <a:bodyPr/>
          <a:lstStyle/>
          <a:p>
            <a:fld id="{867F8954-DF6E-4BBE-8060-4E02242E2B63}" type="slidenum">
              <a:rPr lang="en-AU" smtClean="0"/>
              <a:t>‹#›</a:t>
            </a:fld>
            <a:endParaRPr lang="en-AU"/>
          </a:p>
        </p:txBody>
      </p:sp>
    </p:spTree>
    <p:extLst>
      <p:ext uri="{BB962C8B-B14F-4D97-AF65-F5344CB8AC3E}">
        <p14:creationId xmlns:p14="http://schemas.microsoft.com/office/powerpoint/2010/main" val="2797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2587-6995-4B25-AD78-D13F294C1A8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1BD5D57-045F-4FE8-A5C0-395487264313}"/>
              </a:ext>
            </a:extLst>
          </p:cNvPr>
          <p:cNvSpPr>
            <a:spLocks noGrp="1"/>
          </p:cNvSpPr>
          <p:nvPr>
            <p:ph type="dt" sz="half" idx="10"/>
          </p:nvPr>
        </p:nvSpPr>
        <p:spPr/>
        <p:txBody>
          <a:bodyPr/>
          <a:lstStyle/>
          <a:p>
            <a:fld id="{8B74335A-C06A-4353-8DAE-EC2E6064B5E0}" type="datetimeFigureOut">
              <a:rPr lang="en-AU" smtClean="0"/>
              <a:t>20/12/2022</a:t>
            </a:fld>
            <a:endParaRPr lang="en-AU"/>
          </a:p>
        </p:txBody>
      </p:sp>
      <p:sp>
        <p:nvSpPr>
          <p:cNvPr id="4" name="Footer Placeholder 3">
            <a:extLst>
              <a:ext uri="{FF2B5EF4-FFF2-40B4-BE49-F238E27FC236}">
                <a16:creationId xmlns:a16="http://schemas.microsoft.com/office/drawing/2014/main" id="{2B2274C6-DEE8-4118-B734-9EDEBFD2074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2C2CEC2-155E-4061-9161-4FB1E91A8ACC}"/>
              </a:ext>
            </a:extLst>
          </p:cNvPr>
          <p:cNvSpPr>
            <a:spLocks noGrp="1"/>
          </p:cNvSpPr>
          <p:nvPr>
            <p:ph type="sldNum" sz="quarter" idx="12"/>
          </p:nvPr>
        </p:nvSpPr>
        <p:spPr/>
        <p:txBody>
          <a:bodyPr/>
          <a:lstStyle/>
          <a:p>
            <a:fld id="{867F8954-DF6E-4BBE-8060-4E02242E2B63}" type="slidenum">
              <a:rPr lang="en-AU" smtClean="0"/>
              <a:t>‹#›</a:t>
            </a:fld>
            <a:endParaRPr lang="en-AU"/>
          </a:p>
        </p:txBody>
      </p:sp>
    </p:spTree>
    <p:extLst>
      <p:ext uri="{BB962C8B-B14F-4D97-AF65-F5344CB8AC3E}">
        <p14:creationId xmlns:p14="http://schemas.microsoft.com/office/powerpoint/2010/main" val="290636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0E00BF-DE88-4A08-9B5A-8CCF8BC59797}"/>
              </a:ext>
            </a:extLst>
          </p:cNvPr>
          <p:cNvSpPr>
            <a:spLocks noGrp="1"/>
          </p:cNvSpPr>
          <p:nvPr>
            <p:ph type="dt" sz="half" idx="10"/>
          </p:nvPr>
        </p:nvSpPr>
        <p:spPr/>
        <p:txBody>
          <a:bodyPr/>
          <a:lstStyle/>
          <a:p>
            <a:fld id="{8B74335A-C06A-4353-8DAE-EC2E6064B5E0}" type="datetimeFigureOut">
              <a:rPr lang="en-AU" smtClean="0"/>
              <a:t>20/12/2022</a:t>
            </a:fld>
            <a:endParaRPr lang="en-AU"/>
          </a:p>
        </p:txBody>
      </p:sp>
      <p:sp>
        <p:nvSpPr>
          <p:cNvPr id="3" name="Footer Placeholder 2">
            <a:extLst>
              <a:ext uri="{FF2B5EF4-FFF2-40B4-BE49-F238E27FC236}">
                <a16:creationId xmlns:a16="http://schemas.microsoft.com/office/drawing/2014/main" id="{F9D9E03B-FBE7-4A2A-B629-3DDF112302E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2196E32-BF9B-489C-AD9D-EC5C96C96219}"/>
              </a:ext>
            </a:extLst>
          </p:cNvPr>
          <p:cNvSpPr>
            <a:spLocks noGrp="1"/>
          </p:cNvSpPr>
          <p:nvPr>
            <p:ph type="sldNum" sz="quarter" idx="12"/>
          </p:nvPr>
        </p:nvSpPr>
        <p:spPr/>
        <p:txBody>
          <a:bodyPr/>
          <a:lstStyle/>
          <a:p>
            <a:fld id="{867F8954-DF6E-4BBE-8060-4E02242E2B63}" type="slidenum">
              <a:rPr lang="en-AU" smtClean="0"/>
              <a:t>‹#›</a:t>
            </a:fld>
            <a:endParaRPr lang="en-AU"/>
          </a:p>
        </p:txBody>
      </p:sp>
    </p:spTree>
    <p:extLst>
      <p:ext uri="{BB962C8B-B14F-4D97-AF65-F5344CB8AC3E}">
        <p14:creationId xmlns:p14="http://schemas.microsoft.com/office/powerpoint/2010/main" val="468209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EF75-C333-4DE8-8E1D-FDF2E0AC4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4B84B3B-E6BE-4F29-94A8-84813569E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D2E035C-0BB2-468C-8DD1-BF387BFB47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43C00E-4908-4F7F-A5B4-2DD0E153FFBF}"/>
              </a:ext>
            </a:extLst>
          </p:cNvPr>
          <p:cNvSpPr>
            <a:spLocks noGrp="1"/>
          </p:cNvSpPr>
          <p:nvPr>
            <p:ph type="dt" sz="half" idx="10"/>
          </p:nvPr>
        </p:nvSpPr>
        <p:spPr/>
        <p:txBody>
          <a:bodyPr/>
          <a:lstStyle/>
          <a:p>
            <a:fld id="{8B74335A-C06A-4353-8DAE-EC2E6064B5E0}" type="datetimeFigureOut">
              <a:rPr lang="en-AU" smtClean="0"/>
              <a:t>20/12/2022</a:t>
            </a:fld>
            <a:endParaRPr lang="en-AU"/>
          </a:p>
        </p:txBody>
      </p:sp>
      <p:sp>
        <p:nvSpPr>
          <p:cNvPr id="6" name="Footer Placeholder 5">
            <a:extLst>
              <a:ext uri="{FF2B5EF4-FFF2-40B4-BE49-F238E27FC236}">
                <a16:creationId xmlns:a16="http://schemas.microsoft.com/office/drawing/2014/main" id="{FD190946-C193-4E3C-B646-57459A30252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E201F81-8CA1-4942-B1B8-5B62C434C20D}"/>
              </a:ext>
            </a:extLst>
          </p:cNvPr>
          <p:cNvSpPr>
            <a:spLocks noGrp="1"/>
          </p:cNvSpPr>
          <p:nvPr>
            <p:ph type="sldNum" sz="quarter" idx="12"/>
          </p:nvPr>
        </p:nvSpPr>
        <p:spPr/>
        <p:txBody>
          <a:bodyPr/>
          <a:lstStyle/>
          <a:p>
            <a:fld id="{867F8954-DF6E-4BBE-8060-4E02242E2B63}" type="slidenum">
              <a:rPr lang="en-AU" smtClean="0"/>
              <a:t>‹#›</a:t>
            </a:fld>
            <a:endParaRPr lang="en-AU"/>
          </a:p>
        </p:txBody>
      </p:sp>
    </p:spTree>
    <p:extLst>
      <p:ext uri="{BB962C8B-B14F-4D97-AF65-F5344CB8AC3E}">
        <p14:creationId xmlns:p14="http://schemas.microsoft.com/office/powerpoint/2010/main" val="3297861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F156-9242-40D6-82E5-056681B2E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FFFBBC7-BEDA-4674-8AB0-693867E3EF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0EEB1A6-7ECF-49A6-99A1-3DB23EA12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A1265E-DCBA-4154-8908-41B0B9D0CB23}"/>
              </a:ext>
            </a:extLst>
          </p:cNvPr>
          <p:cNvSpPr>
            <a:spLocks noGrp="1"/>
          </p:cNvSpPr>
          <p:nvPr>
            <p:ph type="dt" sz="half" idx="10"/>
          </p:nvPr>
        </p:nvSpPr>
        <p:spPr/>
        <p:txBody>
          <a:bodyPr/>
          <a:lstStyle/>
          <a:p>
            <a:fld id="{8B74335A-C06A-4353-8DAE-EC2E6064B5E0}" type="datetimeFigureOut">
              <a:rPr lang="en-AU" smtClean="0"/>
              <a:t>20/12/2022</a:t>
            </a:fld>
            <a:endParaRPr lang="en-AU"/>
          </a:p>
        </p:txBody>
      </p:sp>
      <p:sp>
        <p:nvSpPr>
          <p:cNvPr id="6" name="Footer Placeholder 5">
            <a:extLst>
              <a:ext uri="{FF2B5EF4-FFF2-40B4-BE49-F238E27FC236}">
                <a16:creationId xmlns:a16="http://schemas.microsoft.com/office/drawing/2014/main" id="{3B639970-3282-4B77-ACF4-E07D36A24A5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15A2FDF-95A3-4AE3-9F82-0C6FA6BDB689}"/>
              </a:ext>
            </a:extLst>
          </p:cNvPr>
          <p:cNvSpPr>
            <a:spLocks noGrp="1"/>
          </p:cNvSpPr>
          <p:nvPr>
            <p:ph type="sldNum" sz="quarter" idx="12"/>
          </p:nvPr>
        </p:nvSpPr>
        <p:spPr/>
        <p:txBody>
          <a:bodyPr/>
          <a:lstStyle/>
          <a:p>
            <a:fld id="{867F8954-DF6E-4BBE-8060-4E02242E2B63}" type="slidenum">
              <a:rPr lang="en-AU" smtClean="0"/>
              <a:t>‹#›</a:t>
            </a:fld>
            <a:endParaRPr lang="en-AU"/>
          </a:p>
        </p:txBody>
      </p:sp>
    </p:spTree>
    <p:extLst>
      <p:ext uri="{BB962C8B-B14F-4D97-AF65-F5344CB8AC3E}">
        <p14:creationId xmlns:p14="http://schemas.microsoft.com/office/powerpoint/2010/main" val="3623088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0928FD-8AE2-410A-A073-0CDEBBE049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D429741-6290-4D9E-A93E-05F0DE341A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167BC0-375B-4447-864A-46CBF6CF40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4335A-C06A-4353-8DAE-EC2E6064B5E0}" type="datetimeFigureOut">
              <a:rPr lang="en-AU" smtClean="0"/>
              <a:t>20/12/2022</a:t>
            </a:fld>
            <a:endParaRPr lang="en-AU"/>
          </a:p>
        </p:txBody>
      </p:sp>
      <p:sp>
        <p:nvSpPr>
          <p:cNvPr id="5" name="Footer Placeholder 4">
            <a:extLst>
              <a:ext uri="{FF2B5EF4-FFF2-40B4-BE49-F238E27FC236}">
                <a16:creationId xmlns:a16="http://schemas.microsoft.com/office/drawing/2014/main" id="{0B47A85E-715E-4D50-9E01-6C95AD6DC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25EFC7B-56D8-43F2-8253-31CB850DCD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F8954-DF6E-4BBE-8060-4E02242E2B63}" type="slidenum">
              <a:rPr lang="en-AU" smtClean="0"/>
              <a:t>‹#›</a:t>
            </a:fld>
            <a:endParaRPr lang="en-AU"/>
          </a:p>
        </p:txBody>
      </p:sp>
    </p:spTree>
    <p:extLst>
      <p:ext uri="{BB962C8B-B14F-4D97-AF65-F5344CB8AC3E}">
        <p14:creationId xmlns:p14="http://schemas.microsoft.com/office/powerpoint/2010/main" val="3931579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AU"/>
              <a:t>Click to edit Master title style</a:t>
            </a:r>
            <a:endParaRPr kumimoji="0" lang="en-US"/>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12/20/2022</a:t>
            </a:fld>
            <a:endParaRPr lang="en-US" dirty="0"/>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extLst>
      <p:ext uri="{BB962C8B-B14F-4D97-AF65-F5344CB8AC3E}">
        <p14:creationId xmlns:p14="http://schemas.microsoft.com/office/powerpoint/2010/main" val="584359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4.xml"/><Relationship Id="rId7" Type="http://schemas.openxmlformats.org/officeDocument/2006/relationships/image" Target="../media/image1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notesSlide" Target="../notesSlides/notesSlide14.xml"/><Relationship Id="rId9" Type="http://schemas.openxmlformats.org/officeDocument/2006/relationships/hyperlink" Target="https://www.moralmachine.net/"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156C-8FA6-A24D-9D15-563042024672}"/>
              </a:ext>
            </a:extLst>
          </p:cNvPr>
          <p:cNvSpPr>
            <a:spLocks noGrp="1"/>
          </p:cNvSpPr>
          <p:nvPr>
            <p:ph type="ctrTitle"/>
          </p:nvPr>
        </p:nvSpPr>
        <p:spPr>
          <a:xfrm>
            <a:off x="215900" y="3449770"/>
            <a:ext cx="11273046" cy="1676100"/>
          </a:xfrm>
        </p:spPr>
        <p:txBody>
          <a:bodyPr/>
          <a:lstStyle/>
          <a:p>
            <a:r>
              <a:rPr lang="en-US" sz="4000" b="1" dirty="0">
                <a:solidFill>
                  <a:schemeClr val="bg1"/>
                </a:solidFill>
                <a:highlight>
                  <a:srgbClr val="008000"/>
                </a:highlight>
              </a:rPr>
              <a:t>Data Ethics: Artificial Intelligence and the AI Ethics Debate.</a:t>
            </a:r>
          </a:p>
        </p:txBody>
      </p:sp>
      <p:sp>
        <p:nvSpPr>
          <p:cNvPr id="6" name="Subtitle 2">
            <a:extLst>
              <a:ext uri="{FF2B5EF4-FFF2-40B4-BE49-F238E27FC236}">
                <a16:creationId xmlns:a16="http://schemas.microsoft.com/office/drawing/2014/main" id="{F9DF6029-3EEB-494A-B698-5101DB5B52D6}"/>
              </a:ext>
            </a:extLst>
          </p:cNvPr>
          <p:cNvSpPr txBox="1">
            <a:spLocks/>
          </p:cNvSpPr>
          <p:nvPr/>
        </p:nvSpPr>
        <p:spPr>
          <a:xfrm>
            <a:off x="718928" y="2036060"/>
            <a:ext cx="7152861" cy="432811"/>
          </a:xfrm>
          <a:prstGeom prst="rect">
            <a:avLst/>
          </a:prstGeom>
        </p:spPr>
        <p:txBody>
          <a:bodyPr vert="horz" wrap="square" lIns="91440" tIns="45720" rIns="91440" bIns="45720" rtlCol="0" anchor="t" anchorCtr="0">
            <a:spAutoFit/>
          </a:bodyPr>
          <a:lstStyle>
            <a:lvl1pPr marL="0" indent="0" algn="l" defTabSz="914400" rtl="0" eaLnBrk="1" latinLnBrk="0" hangingPunct="1">
              <a:lnSpc>
                <a:spcPts val="2860"/>
              </a:lnSpc>
              <a:spcBef>
                <a:spcPts val="1000"/>
              </a:spcBef>
              <a:spcAft>
                <a:spcPts val="0"/>
              </a:spcAft>
              <a:buFont typeface="Arial" panose="020B0604020202020204" pitchFamily="34" charset="0"/>
              <a:buNone/>
              <a:defRPr sz="2400" b="0" i="0" kern="1200" cap="none" baseline="0">
                <a:solidFill>
                  <a:srgbClr val="000000"/>
                </a:solidFill>
                <a:latin typeface="Barlow Light" pitchFamily="2" charset="77"/>
                <a:ea typeface="DIN 2014 Light" panose="020B0404020202020204" pitchFamily="34" charset="77"/>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b="0" i="0" u="none"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School of Business, Law and Entrepreneurship</a:t>
            </a:r>
          </a:p>
        </p:txBody>
      </p:sp>
      <p:pic>
        <p:nvPicPr>
          <p:cNvPr id="8" name="Picture 7" descr="A picture containing text&#10;&#10;Description automatically generated">
            <a:extLst>
              <a:ext uri="{FF2B5EF4-FFF2-40B4-BE49-F238E27FC236}">
                <a16:creationId xmlns:a16="http://schemas.microsoft.com/office/drawing/2014/main" id="{5F1F376F-4964-4C99-B9D3-3631E71A7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43" y="104149"/>
            <a:ext cx="7850777" cy="1644302"/>
          </a:xfrm>
          <a:prstGeom prst="rect">
            <a:avLst/>
          </a:prstGeom>
        </p:spPr>
      </p:pic>
      <p:sp>
        <p:nvSpPr>
          <p:cNvPr id="10" name="TextBox 9">
            <a:extLst>
              <a:ext uri="{FF2B5EF4-FFF2-40B4-BE49-F238E27FC236}">
                <a16:creationId xmlns:a16="http://schemas.microsoft.com/office/drawing/2014/main" id="{5D86ED0F-0526-4FF5-871A-BC5094F1D0CF}"/>
              </a:ext>
            </a:extLst>
          </p:cNvPr>
          <p:cNvSpPr txBox="1"/>
          <p:nvPr/>
        </p:nvSpPr>
        <p:spPr>
          <a:xfrm>
            <a:off x="215900" y="5650925"/>
            <a:ext cx="5817704" cy="584775"/>
          </a:xfrm>
          <a:prstGeom prst="rect">
            <a:avLst/>
          </a:prstGeom>
          <a:noFill/>
        </p:spPr>
        <p:txBody>
          <a:bodyPr wrap="square" rtlCol="0">
            <a:spAutoFit/>
          </a:bodyPr>
          <a:lstStyle/>
          <a:p>
            <a:r>
              <a:rPr lang="en-AU" sz="3200" dirty="0"/>
              <a:t>Online Learning Materiel</a:t>
            </a:r>
          </a:p>
        </p:txBody>
      </p:sp>
      <p:pic>
        <p:nvPicPr>
          <p:cNvPr id="5" name="Audio 4">
            <a:hlinkClick r:id="" action="ppaction://media"/>
            <a:extLst>
              <a:ext uri="{FF2B5EF4-FFF2-40B4-BE49-F238E27FC236}">
                <a16:creationId xmlns:a16="http://schemas.microsoft.com/office/drawing/2014/main" id="{1824929E-0C23-4796-87F6-CC20ED2BD6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17892232"/>
      </p:ext>
    </p:extLst>
  </p:cSld>
  <p:clrMapOvr>
    <a:masterClrMapping/>
  </p:clrMapOvr>
  <mc:AlternateContent xmlns:mc="http://schemas.openxmlformats.org/markup-compatibility/2006">
    <mc:Choice xmlns:p14="http://schemas.microsoft.com/office/powerpoint/2010/main" Requires="p14">
      <p:transition spd="slow" p14:dur="2000" advTm="11462"/>
    </mc:Choice>
    <mc:Fallback>
      <p:transition spd="slow" advTm="11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 Data Ethics: Ethics Washing &amp; Spinning /2</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4190314"/>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The word 'ethics' is under siege in technology policy circles.</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Weaponised in support of deregulation, self-regulation or hands-off governance, “ethics” is increasingly identified with technology companies’ self-regulatory efforts and with shallow appearances of ethical behaviour.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So-called “</a:t>
            </a:r>
            <a:r>
              <a:rPr kumimoji="0" lang="en-AU"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ethics washing</a:t>
            </a: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 by tech companies is on the rise, prompting criticism and scrutiny from scholars and the tech community at large (Bietti 2020).</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a:t>
            </a:r>
            <a:r>
              <a:rPr kumimoji="0" lang="en-AU"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Ethics bashing</a:t>
            </a: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 to refer to how tech companies attempts to self-regulate ethics get trivialised so that ethics comes to be seen as something as simple as having an ethics board or a plan for self-governance rather than an intrinsically valuable mode of seeking knowledge.</a:t>
            </a: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pic>
        <p:nvPicPr>
          <p:cNvPr id="2" name="Audio 1">
            <a:hlinkClick r:id="" action="ppaction://media"/>
            <a:extLst>
              <a:ext uri="{FF2B5EF4-FFF2-40B4-BE49-F238E27FC236}">
                <a16:creationId xmlns:a16="http://schemas.microsoft.com/office/drawing/2014/main" id="{2C967A32-ED51-4E94-854D-30CF0E6A4F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10245451"/>
      </p:ext>
    </p:extLst>
  </p:cSld>
  <p:clrMapOvr>
    <a:masterClrMapping/>
  </p:clrMapOvr>
  <mc:AlternateContent xmlns:mc="http://schemas.openxmlformats.org/markup-compatibility/2006">
    <mc:Choice xmlns:p14="http://schemas.microsoft.com/office/powerpoint/2010/main" Requires="p14">
      <p:transition spd="slow" p14:dur="2000" advTm="77818"/>
    </mc:Choice>
    <mc:Fallback>
      <p:transition spd="slow" advTm="77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highlight>
                  <a:srgbClr val="FF0000"/>
                </a:highlight>
                <a:uLnTx/>
                <a:uFillTx/>
                <a:latin typeface="Arial" charset="0"/>
                <a:ea typeface="ＭＳ Ｐゴシック"/>
                <a:cs typeface="+mn-cs"/>
              </a:rPr>
              <a:t>Ethical ‘Washing’ </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31987"/>
            <a:ext cx="10630763" cy="1420325"/>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Ethical AI and ethics boards are also tarnished by ‘ethics washing’, where they are a seen only as a means to protect the company reputation when decisions are held under an ethical microscope, rather than hold any real power (</a:t>
            </a:r>
            <a:r>
              <a:rPr kumimoji="0" lang="en-AU" sz="2000" b="0" i="0" u="none" strike="noStrike" kern="1200" cap="none" spc="0" normalizeH="0" baseline="0" noProof="0" dirty="0" err="1">
                <a:ln>
                  <a:noFill/>
                </a:ln>
                <a:solidFill>
                  <a:prstClr val="black"/>
                </a:solidFill>
                <a:effectLst/>
                <a:uLnTx/>
                <a:uFillTx/>
                <a:latin typeface="Arial"/>
                <a:ea typeface="ＭＳ Ｐゴシック"/>
                <a:cs typeface="Arial"/>
              </a:rPr>
              <a:t>Bietti</a:t>
            </a: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 2020, p. 215). </a:t>
            </a: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pic>
        <p:nvPicPr>
          <p:cNvPr id="2" name="Picture 1">
            <a:extLst>
              <a:ext uri="{FF2B5EF4-FFF2-40B4-BE49-F238E27FC236}">
                <a16:creationId xmlns:a16="http://schemas.microsoft.com/office/drawing/2014/main" id="{521C6038-5063-4B3C-B85D-AF7A24984464}"/>
              </a:ext>
            </a:extLst>
          </p:cNvPr>
          <p:cNvPicPr>
            <a:picLocks noChangeAspect="1"/>
          </p:cNvPicPr>
          <p:nvPr/>
        </p:nvPicPr>
        <p:blipFill>
          <a:blip r:embed="rId5"/>
          <a:stretch>
            <a:fillRect/>
          </a:stretch>
        </p:blipFill>
        <p:spPr>
          <a:xfrm>
            <a:off x="0" y="1303"/>
            <a:ext cx="12192000" cy="6855394"/>
          </a:xfrm>
          <a:prstGeom prst="rect">
            <a:avLst/>
          </a:prstGeom>
        </p:spPr>
      </p:pic>
      <p:pic>
        <p:nvPicPr>
          <p:cNvPr id="3" name="Audio 2">
            <a:hlinkClick r:id="" action="ppaction://media"/>
            <a:extLst>
              <a:ext uri="{FF2B5EF4-FFF2-40B4-BE49-F238E27FC236}">
                <a16:creationId xmlns:a16="http://schemas.microsoft.com/office/drawing/2014/main" id="{432F9A94-BAF2-4FFD-927F-A35FFCF9D2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45843223"/>
      </p:ext>
    </p:extLst>
  </p:cSld>
  <p:clrMapOvr>
    <a:masterClrMapping/>
  </p:clrMapOvr>
  <mc:AlternateContent xmlns:mc="http://schemas.openxmlformats.org/markup-compatibility/2006">
    <mc:Choice xmlns:p14="http://schemas.microsoft.com/office/powerpoint/2010/main" Requires="p14">
      <p:transition spd="slow" p14:dur="2000" advTm="23013"/>
    </mc:Choice>
    <mc:Fallback>
      <p:transition spd="slow" advTm="23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12167" y="174049"/>
            <a:ext cx="11367666"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The Trolley Problem</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charset="0"/>
              <a:ea typeface="ＭＳ Ｐゴシック"/>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charset="0"/>
                <a:ea typeface="ＭＳ Ｐゴシック"/>
                <a:cs typeface="+mn-cs"/>
              </a:rPr>
              <a:t>See Phillipa Foot (1967) &amp; Judith Thompson (1976; 1985) </a:t>
            </a:r>
          </a:p>
        </p:txBody>
      </p:sp>
      <p:pic>
        <p:nvPicPr>
          <p:cNvPr id="3" name="Picture 2">
            <a:extLst>
              <a:ext uri="{FF2B5EF4-FFF2-40B4-BE49-F238E27FC236}">
                <a16:creationId xmlns:a16="http://schemas.microsoft.com/office/drawing/2014/main" id="{8DCD3E5E-6DF1-4A60-8A40-1793C3419431}"/>
              </a:ext>
            </a:extLst>
          </p:cNvPr>
          <p:cNvPicPr>
            <a:picLocks noChangeAspect="1"/>
          </p:cNvPicPr>
          <p:nvPr/>
        </p:nvPicPr>
        <p:blipFill>
          <a:blip r:embed="rId5"/>
          <a:stretch>
            <a:fillRect/>
          </a:stretch>
        </p:blipFill>
        <p:spPr>
          <a:xfrm>
            <a:off x="2044517" y="2117724"/>
            <a:ext cx="8102965" cy="3914776"/>
          </a:xfrm>
          <a:prstGeom prst="rect">
            <a:avLst/>
          </a:prstGeom>
        </p:spPr>
      </p:pic>
      <p:pic>
        <p:nvPicPr>
          <p:cNvPr id="2" name="Audio 1">
            <a:hlinkClick r:id="" action="ppaction://media"/>
            <a:extLst>
              <a:ext uri="{FF2B5EF4-FFF2-40B4-BE49-F238E27FC236}">
                <a16:creationId xmlns:a16="http://schemas.microsoft.com/office/drawing/2014/main" id="{7F210A53-52F8-41A7-9F08-9450CE0338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51744097"/>
      </p:ext>
    </p:extLst>
  </p:cSld>
  <p:clrMapOvr>
    <a:masterClrMapping/>
  </p:clrMapOvr>
  <mc:AlternateContent xmlns:mc="http://schemas.openxmlformats.org/markup-compatibility/2006">
    <mc:Choice xmlns:p14="http://schemas.microsoft.com/office/powerpoint/2010/main" Requires="p14">
      <p:transition spd="slow" p14:dur="2000" advTm="77778"/>
    </mc:Choice>
    <mc:Fallback>
      <p:transition spd="slow" advTm="77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12167" y="174049"/>
            <a:ext cx="11367666"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The Trolley Problem /2</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charset="0"/>
              <a:ea typeface="ＭＳ Ｐゴシック"/>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charset="0"/>
                <a:ea typeface="ＭＳ Ｐゴシック"/>
                <a:cs typeface="+mn-cs"/>
              </a:rPr>
              <a:t>See Phillipa Foot (1967) &amp; Judith Thompson (1976; 1985) </a:t>
            </a:r>
          </a:p>
        </p:txBody>
      </p:sp>
      <p:pic>
        <p:nvPicPr>
          <p:cNvPr id="5" name="Picture 4">
            <a:extLst>
              <a:ext uri="{FF2B5EF4-FFF2-40B4-BE49-F238E27FC236}">
                <a16:creationId xmlns:a16="http://schemas.microsoft.com/office/drawing/2014/main" id="{62090766-42DF-41E5-9B1D-6AE52D366081}"/>
              </a:ext>
            </a:extLst>
          </p:cNvPr>
          <p:cNvPicPr>
            <a:picLocks noChangeAspect="1"/>
          </p:cNvPicPr>
          <p:nvPr/>
        </p:nvPicPr>
        <p:blipFill>
          <a:blip r:embed="rId5"/>
          <a:stretch>
            <a:fillRect/>
          </a:stretch>
        </p:blipFill>
        <p:spPr>
          <a:xfrm>
            <a:off x="12700" y="1793870"/>
            <a:ext cx="12161524" cy="5054601"/>
          </a:xfrm>
          <a:prstGeom prst="rect">
            <a:avLst/>
          </a:prstGeom>
        </p:spPr>
      </p:pic>
      <p:sp>
        <p:nvSpPr>
          <p:cNvPr id="6" name="TextBox 5">
            <a:extLst>
              <a:ext uri="{FF2B5EF4-FFF2-40B4-BE49-F238E27FC236}">
                <a16:creationId xmlns:a16="http://schemas.microsoft.com/office/drawing/2014/main" id="{6FE3CBA0-57C8-4661-ACA8-273F023DE2C7}"/>
              </a:ext>
            </a:extLst>
          </p:cNvPr>
          <p:cNvSpPr txBox="1"/>
          <p:nvPr/>
        </p:nvSpPr>
        <p:spPr>
          <a:xfrm>
            <a:off x="8038642" y="4910698"/>
            <a:ext cx="711656"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0000"/>
                </a:solidFill>
                <a:effectLst/>
                <a:highlight>
                  <a:srgbClr val="FF0000"/>
                </a:highlight>
                <a:uLnTx/>
                <a:uFillTx/>
                <a:latin typeface="Corbel"/>
                <a:ea typeface="+mn-ea"/>
                <a:cs typeface="+mn-cs"/>
              </a:rPr>
              <a:t>.</a:t>
            </a:r>
            <a:r>
              <a:rPr kumimoji="0" lang="en-AU" sz="1800" b="0" i="0" u="none" strike="noStrike" kern="1200" cap="none" spc="0" normalizeH="0" baseline="0" noProof="0" dirty="0">
                <a:ln>
                  <a:noFill/>
                </a:ln>
                <a:solidFill>
                  <a:prstClr val="white"/>
                </a:solidFill>
                <a:effectLst/>
                <a:highlight>
                  <a:srgbClr val="FF0000"/>
                </a:highlight>
                <a:uLnTx/>
                <a:uFillTx/>
                <a:latin typeface="Corbel"/>
                <a:ea typeface="+mn-ea"/>
                <a:cs typeface="+mn-cs"/>
              </a:rPr>
              <a:t>A</a:t>
            </a:r>
            <a:r>
              <a:rPr kumimoji="0" lang="en-AU" sz="1800" b="0" i="0" u="none" strike="noStrike" kern="1200" cap="none" spc="0" normalizeH="0" baseline="0" noProof="0" dirty="0">
                <a:ln>
                  <a:noFill/>
                </a:ln>
                <a:solidFill>
                  <a:srgbClr val="FF0000"/>
                </a:solidFill>
                <a:effectLst/>
                <a:highlight>
                  <a:srgbClr val="FF0000"/>
                </a:highlight>
                <a:uLnTx/>
                <a:uFillTx/>
                <a:latin typeface="Corbel"/>
                <a:ea typeface="+mn-ea"/>
                <a:cs typeface="+mn-cs"/>
              </a:rPr>
              <a:t>.</a:t>
            </a:r>
          </a:p>
        </p:txBody>
      </p:sp>
      <p:sp>
        <p:nvSpPr>
          <p:cNvPr id="7" name="TextBox 6">
            <a:extLst>
              <a:ext uri="{FF2B5EF4-FFF2-40B4-BE49-F238E27FC236}">
                <a16:creationId xmlns:a16="http://schemas.microsoft.com/office/drawing/2014/main" id="{4AFEEB01-EE48-4E5D-A8AF-D0508DCA3EEE}"/>
              </a:ext>
            </a:extLst>
          </p:cNvPr>
          <p:cNvSpPr txBox="1"/>
          <p:nvPr/>
        </p:nvSpPr>
        <p:spPr>
          <a:xfrm>
            <a:off x="8925597" y="2982888"/>
            <a:ext cx="711656"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0000"/>
                </a:solidFill>
                <a:effectLst/>
                <a:highlight>
                  <a:srgbClr val="FF0000"/>
                </a:highlight>
                <a:uLnTx/>
                <a:uFillTx/>
                <a:latin typeface="Corbel"/>
                <a:ea typeface="+mn-ea"/>
                <a:cs typeface="+mn-cs"/>
              </a:rPr>
              <a:t>.</a:t>
            </a:r>
            <a:r>
              <a:rPr kumimoji="0" lang="en-AU" sz="1800" b="0" i="0" u="none" strike="noStrike" kern="1200" cap="none" spc="0" normalizeH="0" baseline="0" noProof="0" dirty="0">
                <a:ln>
                  <a:noFill/>
                </a:ln>
                <a:solidFill>
                  <a:prstClr val="white"/>
                </a:solidFill>
                <a:effectLst/>
                <a:highlight>
                  <a:srgbClr val="FF0000"/>
                </a:highlight>
                <a:uLnTx/>
                <a:uFillTx/>
                <a:latin typeface="Corbel"/>
                <a:ea typeface="+mn-ea"/>
                <a:cs typeface="+mn-cs"/>
              </a:rPr>
              <a:t>B</a:t>
            </a:r>
            <a:r>
              <a:rPr kumimoji="0" lang="en-AU" sz="1800" b="0" i="0" u="none" strike="noStrike" kern="1200" cap="none" spc="0" normalizeH="0" baseline="0" noProof="0" dirty="0">
                <a:ln>
                  <a:noFill/>
                </a:ln>
                <a:solidFill>
                  <a:srgbClr val="FF0000"/>
                </a:solidFill>
                <a:effectLst/>
                <a:highlight>
                  <a:srgbClr val="FF0000"/>
                </a:highlight>
                <a:uLnTx/>
                <a:uFillTx/>
                <a:latin typeface="Corbel"/>
                <a:ea typeface="+mn-ea"/>
                <a:cs typeface="+mn-cs"/>
              </a:rPr>
              <a:t>.</a:t>
            </a:r>
          </a:p>
        </p:txBody>
      </p:sp>
      <p:pic>
        <p:nvPicPr>
          <p:cNvPr id="2" name="Audio 1">
            <a:hlinkClick r:id="" action="ppaction://media"/>
            <a:extLst>
              <a:ext uri="{FF2B5EF4-FFF2-40B4-BE49-F238E27FC236}">
                <a16:creationId xmlns:a16="http://schemas.microsoft.com/office/drawing/2014/main" id="{7D374C7C-86AD-4874-A994-B844471B07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52861053"/>
      </p:ext>
    </p:extLst>
  </p:cSld>
  <p:clrMapOvr>
    <a:masterClrMapping/>
  </p:clrMapOvr>
  <mc:AlternateContent xmlns:mc="http://schemas.openxmlformats.org/markup-compatibility/2006">
    <mc:Choice xmlns:p14="http://schemas.microsoft.com/office/powerpoint/2010/main" Requires="p14">
      <p:transition spd="slow" p14:dur="2000" advTm="21637"/>
    </mc:Choice>
    <mc:Fallback>
      <p:transition spd="slow" advTm="21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12167" y="174049"/>
            <a:ext cx="11367666"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The Trolley Problem /3</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charset="0"/>
              <a:ea typeface="ＭＳ Ｐゴシック"/>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charset="0"/>
                <a:ea typeface="ＭＳ Ｐゴシック"/>
                <a:cs typeface="+mn-cs"/>
              </a:rPr>
              <a:t>See Phillipa Foot (1967) &amp; Judith Thompson (1976; 1985) </a:t>
            </a:r>
          </a:p>
        </p:txBody>
      </p:sp>
      <p:pic>
        <p:nvPicPr>
          <p:cNvPr id="3" name="Picture 2">
            <a:extLst>
              <a:ext uri="{FF2B5EF4-FFF2-40B4-BE49-F238E27FC236}">
                <a16:creationId xmlns:a16="http://schemas.microsoft.com/office/drawing/2014/main" id="{77A766ED-7757-49C7-83EE-061E809D0B4C}"/>
              </a:ext>
            </a:extLst>
          </p:cNvPr>
          <p:cNvPicPr>
            <a:picLocks noChangeAspect="1"/>
          </p:cNvPicPr>
          <p:nvPr/>
        </p:nvPicPr>
        <p:blipFill>
          <a:blip r:embed="rId5"/>
          <a:stretch>
            <a:fillRect/>
          </a:stretch>
        </p:blipFill>
        <p:spPr>
          <a:xfrm>
            <a:off x="2606675" y="1532188"/>
            <a:ext cx="6978650" cy="5325812"/>
          </a:xfrm>
          <a:prstGeom prst="rect">
            <a:avLst/>
          </a:prstGeom>
        </p:spPr>
      </p:pic>
      <p:pic>
        <p:nvPicPr>
          <p:cNvPr id="2" name="Audio 1">
            <a:hlinkClick r:id="" action="ppaction://media"/>
            <a:extLst>
              <a:ext uri="{FF2B5EF4-FFF2-40B4-BE49-F238E27FC236}">
                <a16:creationId xmlns:a16="http://schemas.microsoft.com/office/drawing/2014/main" id="{2BDFFECA-9307-42C0-AA70-178FADF037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90330308"/>
      </p:ext>
    </p:extLst>
  </p:cSld>
  <p:clrMapOvr>
    <a:masterClrMapping/>
  </p:clrMapOvr>
  <mc:AlternateContent xmlns:mc="http://schemas.openxmlformats.org/markup-compatibility/2006">
    <mc:Choice xmlns:p14="http://schemas.microsoft.com/office/powerpoint/2010/main" Requires="p14">
      <p:transition spd="slow" p14:dur="2000" advTm="76594"/>
    </mc:Choice>
    <mc:Fallback>
      <p:transition spd="slow" advTm="76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12167" y="358713"/>
            <a:ext cx="11367666" cy="80021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The Trolley Problem /4</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charset="0"/>
              <a:ea typeface="ＭＳ Ｐゴシック"/>
              <a:cs typeface="+mn-cs"/>
            </a:endParaRPr>
          </a:p>
        </p:txBody>
      </p:sp>
      <p:pic>
        <p:nvPicPr>
          <p:cNvPr id="8" name="Picture 7">
            <a:extLst>
              <a:ext uri="{FF2B5EF4-FFF2-40B4-BE49-F238E27FC236}">
                <a16:creationId xmlns:a16="http://schemas.microsoft.com/office/drawing/2014/main" id="{CD81BA92-65CF-476B-A61B-36FA79C903A5}"/>
              </a:ext>
            </a:extLst>
          </p:cNvPr>
          <p:cNvPicPr>
            <a:picLocks noChangeAspect="1"/>
          </p:cNvPicPr>
          <p:nvPr/>
        </p:nvPicPr>
        <p:blipFill>
          <a:blip r:embed="rId5"/>
          <a:stretch>
            <a:fillRect/>
          </a:stretch>
        </p:blipFill>
        <p:spPr>
          <a:xfrm>
            <a:off x="2241897" y="1629216"/>
            <a:ext cx="6052584" cy="5073974"/>
          </a:xfrm>
          <a:prstGeom prst="rect">
            <a:avLst/>
          </a:prstGeom>
        </p:spPr>
      </p:pic>
      <p:pic>
        <p:nvPicPr>
          <p:cNvPr id="9" name="Picture 8">
            <a:extLst>
              <a:ext uri="{FF2B5EF4-FFF2-40B4-BE49-F238E27FC236}">
                <a16:creationId xmlns:a16="http://schemas.microsoft.com/office/drawing/2014/main" id="{BC0CB875-652E-4EE6-A2C8-BE87765300C1}"/>
              </a:ext>
            </a:extLst>
          </p:cNvPr>
          <p:cNvPicPr>
            <a:picLocks noChangeAspect="1"/>
          </p:cNvPicPr>
          <p:nvPr/>
        </p:nvPicPr>
        <p:blipFill>
          <a:blip r:embed="rId6"/>
          <a:stretch>
            <a:fillRect/>
          </a:stretch>
        </p:blipFill>
        <p:spPr>
          <a:xfrm>
            <a:off x="410824" y="3429000"/>
            <a:ext cx="1502687" cy="999970"/>
          </a:xfrm>
          <a:prstGeom prst="rect">
            <a:avLst/>
          </a:prstGeom>
        </p:spPr>
      </p:pic>
      <p:pic>
        <p:nvPicPr>
          <p:cNvPr id="10" name="Picture 9">
            <a:extLst>
              <a:ext uri="{FF2B5EF4-FFF2-40B4-BE49-F238E27FC236}">
                <a16:creationId xmlns:a16="http://schemas.microsoft.com/office/drawing/2014/main" id="{1E79757B-8B6D-4481-BA7D-1E2F0028FFD8}"/>
              </a:ext>
            </a:extLst>
          </p:cNvPr>
          <p:cNvPicPr>
            <a:picLocks noChangeAspect="1"/>
          </p:cNvPicPr>
          <p:nvPr/>
        </p:nvPicPr>
        <p:blipFill>
          <a:blip r:embed="rId7"/>
          <a:stretch>
            <a:fillRect/>
          </a:stretch>
        </p:blipFill>
        <p:spPr>
          <a:xfrm>
            <a:off x="5420589" y="154810"/>
            <a:ext cx="3661388" cy="1208027"/>
          </a:xfrm>
          <a:prstGeom prst="rect">
            <a:avLst/>
          </a:prstGeom>
        </p:spPr>
      </p:pic>
      <p:pic>
        <p:nvPicPr>
          <p:cNvPr id="11" name="Picture 10">
            <a:extLst>
              <a:ext uri="{FF2B5EF4-FFF2-40B4-BE49-F238E27FC236}">
                <a16:creationId xmlns:a16="http://schemas.microsoft.com/office/drawing/2014/main" id="{535A480A-BB1C-4C09-9FA1-30D4B3196DC2}"/>
              </a:ext>
            </a:extLst>
          </p:cNvPr>
          <p:cNvPicPr>
            <a:picLocks noChangeAspect="1"/>
          </p:cNvPicPr>
          <p:nvPr/>
        </p:nvPicPr>
        <p:blipFill>
          <a:blip r:embed="rId8"/>
          <a:stretch>
            <a:fillRect/>
          </a:stretch>
        </p:blipFill>
        <p:spPr>
          <a:xfrm>
            <a:off x="8773182" y="3174599"/>
            <a:ext cx="2843477" cy="1749832"/>
          </a:xfrm>
          <a:prstGeom prst="rect">
            <a:avLst/>
          </a:prstGeom>
        </p:spPr>
      </p:pic>
      <p:sp>
        <p:nvSpPr>
          <p:cNvPr id="2" name="TextBox 1">
            <a:extLst>
              <a:ext uri="{FF2B5EF4-FFF2-40B4-BE49-F238E27FC236}">
                <a16:creationId xmlns:a16="http://schemas.microsoft.com/office/drawing/2014/main" id="{BE72CF05-CAB4-4F91-92DB-CB5DB152A26B}"/>
              </a:ext>
            </a:extLst>
          </p:cNvPr>
          <p:cNvSpPr txBox="1"/>
          <p:nvPr/>
        </p:nvSpPr>
        <p:spPr>
          <a:xfrm>
            <a:off x="9272477" y="604933"/>
            <a:ext cx="27520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hlinkClick r:id="rId9"/>
              </a:rPr>
              <a:t>https://www.moralmachine.net/</a:t>
            </a:r>
            <a:r>
              <a:rPr kumimoji="0" lang="en-AU"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p:txBody>
      </p:sp>
      <p:pic>
        <p:nvPicPr>
          <p:cNvPr id="3" name="Audio 2">
            <a:hlinkClick r:id="" action="ppaction://media"/>
            <a:extLst>
              <a:ext uri="{FF2B5EF4-FFF2-40B4-BE49-F238E27FC236}">
                <a16:creationId xmlns:a16="http://schemas.microsoft.com/office/drawing/2014/main" id="{388285AF-F6DC-4003-BF65-2F53395686B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29330936"/>
      </p:ext>
    </p:extLst>
  </p:cSld>
  <p:clrMapOvr>
    <a:masterClrMapping/>
  </p:clrMapOvr>
  <mc:AlternateContent xmlns:mc="http://schemas.openxmlformats.org/markup-compatibility/2006">
    <mc:Choice xmlns:p14="http://schemas.microsoft.com/office/powerpoint/2010/main" Requires="p14">
      <p:transition spd="slow" p14:dur="2000" advTm="6841"/>
    </mc:Choice>
    <mc:Fallback>
      <p:transition spd="slow" advTm="6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15200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6 Pragmatic steps of data ethics for ICT Professionals</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266985"/>
          </a:xfrm>
          <a:prstGeom prst="rect">
            <a:avLst/>
          </a:prstGeom>
          <a:noFill/>
        </p:spPr>
        <p:txBody>
          <a:bodyPr wrap="square" rtlCol="0">
            <a:spAutoFit/>
          </a:bodyPr>
          <a:lstStyle/>
          <a:p>
            <a:pPr marL="457200" marR="0" lvl="0" indent="-457200" algn="l" defTabSz="914400" rtl="0" eaLnBrk="1" fontAlgn="base" latinLnBrk="0" hangingPunct="1">
              <a:lnSpc>
                <a:spcPct val="15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Inform &amp; consent</a:t>
            </a:r>
          </a:p>
          <a:p>
            <a:pPr marL="457200" marR="0" lvl="0" indent="-457200" algn="l" defTabSz="914400" rtl="0" eaLnBrk="1" fontAlgn="base" latinLnBrk="0" hangingPunct="1">
              <a:lnSpc>
                <a:spcPct val="15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Privacy &amp; protection</a:t>
            </a:r>
          </a:p>
          <a:p>
            <a:pPr marL="457200" marR="0" lvl="0" indent="-457200" algn="l" defTabSz="914400" rtl="0" eaLnBrk="1" fontAlgn="base" latinLnBrk="0" hangingPunct="1">
              <a:lnSpc>
                <a:spcPct val="15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Two-way Transparency</a:t>
            </a:r>
          </a:p>
          <a:p>
            <a:pPr marL="457200" marR="0" lvl="0" indent="-457200" algn="l" defTabSz="914400" rtl="0" eaLnBrk="1" fontAlgn="base" latinLnBrk="0" hangingPunct="1">
              <a:lnSpc>
                <a:spcPct val="15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Respect the rules</a:t>
            </a:r>
          </a:p>
          <a:p>
            <a:pPr marL="457200" marR="0" lvl="0" indent="-457200" algn="l" defTabSz="914400" rtl="0" eaLnBrk="1" fontAlgn="base" latinLnBrk="0" hangingPunct="1">
              <a:lnSpc>
                <a:spcPct val="15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Privacy by Design (PbD)</a:t>
            </a:r>
          </a:p>
          <a:p>
            <a:pPr marL="457200" marR="0" lvl="0" indent="-457200" algn="l" defTabSz="914400" rtl="0" eaLnBrk="1" fontAlgn="base" latinLnBrk="0" hangingPunct="1">
              <a:lnSpc>
                <a:spcPct val="15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Algorithm evaluation &amp; auditing</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pic>
        <p:nvPicPr>
          <p:cNvPr id="2" name="Audio 1">
            <a:hlinkClick r:id="" action="ppaction://media"/>
            <a:extLst>
              <a:ext uri="{FF2B5EF4-FFF2-40B4-BE49-F238E27FC236}">
                <a16:creationId xmlns:a16="http://schemas.microsoft.com/office/drawing/2014/main" id="{FB882E67-3263-4C11-B76C-5F8C51F49F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75434440"/>
      </p:ext>
    </p:extLst>
  </p:cSld>
  <p:clrMapOvr>
    <a:masterClrMapping/>
  </p:clrMapOvr>
  <mc:AlternateContent xmlns:mc="http://schemas.openxmlformats.org/markup-compatibility/2006">
    <mc:Choice xmlns:p14="http://schemas.microsoft.com/office/powerpoint/2010/main" Requires="p14">
      <p:transition spd="slow" p14:dur="2000" advTm="47000"/>
    </mc:Choice>
    <mc:Fallback>
      <p:transition spd="slow" advTm="4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325CE-436B-4419-B38C-41FD80459003}"/>
              </a:ext>
            </a:extLst>
          </p:cNvPr>
          <p:cNvSpPr txBox="1"/>
          <p:nvPr/>
        </p:nvSpPr>
        <p:spPr>
          <a:xfrm>
            <a:off x="469037" y="1643087"/>
            <a:ext cx="11202263" cy="3728649"/>
          </a:xfrm>
          <a:prstGeom prst="rect">
            <a:avLst/>
          </a:prstGeom>
          <a:noFill/>
        </p:spPr>
        <p:txBody>
          <a:bodyPr wrap="square" rtlCol="0">
            <a:spAutoFit/>
          </a:bodyPr>
          <a:lstStyle/>
          <a:p>
            <a:pPr marL="457200" marR="0" lvl="0" indent="-457200" algn="l" defTabSz="914400" rtl="0" eaLnBrk="1" fontAlgn="base" latinLnBrk="0" hangingPunct="1">
              <a:lnSpc>
                <a:spcPct val="15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Human, social and environmental wellbeing: Throughout their lifecycle, AI systems should benefit individuals, society and the environment.</a:t>
            </a:r>
          </a:p>
          <a:p>
            <a:pPr marL="457200" marR="0" lvl="0" indent="-457200" algn="l" defTabSz="914400" rtl="0" eaLnBrk="1" fontAlgn="base" latinLnBrk="0" hangingPunct="1">
              <a:lnSpc>
                <a:spcPct val="15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Human-</a:t>
            </a:r>
            <a:r>
              <a:rPr kumimoji="0" lang="en-US" sz="2000" b="0" i="0" u="none" strike="noStrike" kern="1200" cap="none" spc="0" normalizeH="0" baseline="0" noProof="0" dirty="0" err="1">
                <a:ln>
                  <a:noFill/>
                </a:ln>
                <a:solidFill>
                  <a:prstClr val="black"/>
                </a:solidFill>
                <a:effectLst/>
                <a:uLnTx/>
                <a:uFillTx/>
                <a:latin typeface="Arial"/>
                <a:ea typeface="ＭＳ Ｐゴシック"/>
                <a:cs typeface="Arial"/>
              </a:rPr>
              <a:t>centred</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values: Throughout their lifecycle, AI systems should respect human rights, diversity, and the autonomy of individuals.</a:t>
            </a:r>
          </a:p>
          <a:p>
            <a:pPr marL="457200" marR="0" lvl="0" indent="-457200" algn="l" defTabSz="914400" rtl="0" eaLnBrk="1" fontAlgn="base" latinLnBrk="0" hangingPunct="1">
              <a:lnSpc>
                <a:spcPct val="15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Fairness: Throughout their lifecycle, AI systems should be inclusive and accessible, and should not involve or result in unfair discrimination against individuals, communities or groups.</a:t>
            </a:r>
          </a:p>
          <a:p>
            <a:pPr marL="457200" marR="0" lvl="0" indent="-457200" algn="l" defTabSz="914400" rtl="0" eaLnBrk="1" fontAlgn="base" latinLnBrk="0" hangingPunct="1">
              <a:lnSpc>
                <a:spcPct val="15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Privacy protection and security: Throughout their lifecycle, AI systems should respect and uphold privacy rights and data protection and ensure the security of data.</a:t>
            </a:r>
          </a:p>
        </p:txBody>
      </p:sp>
      <p:sp>
        <p:nvSpPr>
          <p:cNvPr id="5" name="TextBox 4">
            <a:extLst>
              <a:ext uri="{FF2B5EF4-FFF2-40B4-BE49-F238E27FC236}">
                <a16:creationId xmlns:a16="http://schemas.microsoft.com/office/drawing/2014/main" id="{812AD72B-1313-4840-9A87-4B055AFCB045}"/>
              </a:ext>
            </a:extLst>
          </p:cNvPr>
          <p:cNvSpPr txBox="1"/>
          <p:nvPr/>
        </p:nvSpPr>
        <p:spPr>
          <a:xfrm>
            <a:off x="437135" y="177469"/>
            <a:ext cx="11520066" cy="10772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AI Ethics Principles</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charset="0"/>
                <a:ea typeface="ＭＳ Ｐゴシック"/>
                <a:cs typeface="+mn-cs"/>
              </a:rPr>
              <a:t>Dept. Industry, science, Energy &amp; Resources</a:t>
            </a:r>
            <a:endParaRPr kumimoji="0" lang="en-US" sz="2800" b="0" i="0" u="none" strike="noStrike" kern="1200" cap="none" spc="0" normalizeH="0" baseline="0" noProof="0" dirty="0">
              <a:ln>
                <a:noFill/>
              </a:ln>
              <a:solidFill>
                <a:prstClr val="white"/>
              </a:solidFill>
              <a:effectLst/>
              <a:highlight>
                <a:srgbClr val="FF0000"/>
              </a:highlight>
              <a:uLnTx/>
              <a:uFillTx/>
              <a:latin typeface="Arial" charset="0"/>
              <a:ea typeface="ＭＳ Ｐゴシック"/>
              <a:cs typeface="+mn-cs"/>
            </a:endParaRPr>
          </a:p>
        </p:txBody>
      </p:sp>
      <p:pic>
        <p:nvPicPr>
          <p:cNvPr id="2" name="Audio 1">
            <a:hlinkClick r:id="" action="ppaction://media"/>
            <a:extLst>
              <a:ext uri="{FF2B5EF4-FFF2-40B4-BE49-F238E27FC236}">
                <a16:creationId xmlns:a16="http://schemas.microsoft.com/office/drawing/2014/main" id="{B0C2D255-606A-4D93-A300-79EE690FD1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73863159"/>
      </p:ext>
    </p:extLst>
  </p:cSld>
  <p:clrMapOvr>
    <a:masterClrMapping/>
  </p:clrMapOvr>
  <mc:AlternateContent xmlns:mc="http://schemas.openxmlformats.org/markup-compatibility/2006">
    <mc:Choice xmlns:p14="http://schemas.microsoft.com/office/powerpoint/2010/main" Requires="p14">
      <p:transition spd="slow" p14:dur="2000" advTm="103312"/>
    </mc:Choice>
    <mc:Fallback>
      <p:transition spd="slow" advTm="103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7135" y="177469"/>
            <a:ext cx="11520066" cy="10772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AI Ethics Principles / 2</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charset="0"/>
                <a:ea typeface="ＭＳ Ｐゴシック"/>
                <a:cs typeface="+mn-cs"/>
              </a:rPr>
              <a:t>Dept. Industry, science, Energy &amp; Resources</a:t>
            </a:r>
            <a:endParaRPr kumimoji="0" lang="en-US" sz="2800" b="0" i="0" u="none" strike="noStrike" kern="1200" cap="none" spc="0" normalizeH="0" baseline="0" noProof="0" dirty="0">
              <a:ln>
                <a:noFill/>
              </a:ln>
              <a:solidFill>
                <a:prstClr val="white"/>
              </a:solidFill>
              <a:effectLst/>
              <a:highlight>
                <a:srgbClr val="FF0000"/>
              </a:highlight>
              <a:uLnTx/>
              <a:uFillTx/>
              <a:latin typeface="Arial" charset="0"/>
              <a:ea typeface="ＭＳ Ｐゴシック"/>
              <a:cs typeface="+mn-cs"/>
            </a:endParaRPr>
          </a:p>
        </p:txBody>
      </p:sp>
      <p:sp>
        <p:nvSpPr>
          <p:cNvPr id="4" name="TextBox 3">
            <a:extLst>
              <a:ext uri="{FF2B5EF4-FFF2-40B4-BE49-F238E27FC236}">
                <a16:creationId xmlns:a16="http://schemas.microsoft.com/office/drawing/2014/main" id="{49A325CE-436B-4419-B38C-41FD80459003}"/>
              </a:ext>
            </a:extLst>
          </p:cNvPr>
          <p:cNvSpPr txBox="1"/>
          <p:nvPr/>
        </p:nvSpPr>
        <p:spPr>
          <a:xfrm>
            <a:off x="481737" y="1630387"/>
            <a:ext cx="11202263" cy="5113644"/>
          </a:xfrm>
          <a:prstGeom prst="rect">
            <a:avLst/>
          </a:prstGeom>
          <a:noFill/>
        </p:spPr>
        <p:txBody>
          <a:bodyPr wrap="square" rtlCol="0">
            <a:spAutoFit/>
          </a:bodyPr>
          <a:lstStyle/>
          <a:p>
            <a:pPr marL="457200" marR="0" lvl="0" indent="-457200" algn="l" defTabSz="914400" rtl="0" eaLnBrk="1" fontAlgn="base" latinLnBrk="0" hangingPunct="1">
              <a:lnSpc>
                <a:spcPct val="150000"/>
              </a:lnSpc>
              <a:spcBef>
                <a:spcPct val="0"/>
              </a:spcBef>
              <a:spcAft>
                <a:spcPct val="0"/>
              </a:spcAft>
              <a:buClrTx/>
              <a:buSzTx/>
              <a:buFont typeface="+mj-lt"/>
              <a:buAutoNum type="arabicPeriod" startAt="5"/>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Reliability and safety: Throughout their lifecycle, AI systems should reliably operate in accordance with their intended purpose.</a:t>
            </a:r>
          </a:p>
          <a:p>
            <a:pPr marL="457200" marR="0" lvl="0" indent="-457200" algn="l" defTabSz="914400" rtl="0" eaLnBrk="1" fontAlgn="base" latinLnBrk="0" hangingPunct="1">
              <a:lnSpc>
                <a:spcPct val="150000"/>
              </a:lnSpc>
              <a:spcBef>
                <a:spcPct val="0"/>
              </a:spcBef>
              <a:spcAft>
                <a:spcPct val="0"/>
              </a:spcAft>
              <a:buClrTx/>
              <a:buSzTx/>
              <a:buFont typeface="+mj-lt"/>
              <a:buAutoNum type="arabicPeriod" startAt="5"/>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Transparency and explainability: There should be transparency and responsible disclosure to ensure people know when they are being significantly impacted by an AI system, and can find out when an AI system is engaging with them.</a:t>
            </a:r>
          </a:p>
          <a:p>
            <a:pPr marL="457200" marR="0" lvl="0" indent="-457200" algn="l" defTabSz="914400" rtl="0" eaLnBrk="1" fontAlgn="base" latinLnBrk="0" hangingPunct="1">
              <a:lnSpc>
                <a:spcPct val="150000"/>
              </a:lnSpc>
              <a:spcBef>
                <a:spcPct val="0"/>
              </a:spcBef>
              <a:spcAft>
                <a:spcPct val="0"/>
              </a:spcAft>
              <a:buClrTx/>
              <a:buSzTx/>
              <a:buFont typeface="+mj-lt"/>
              <a:buAutoNum type="arabicPeriod" startAt="5"/>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Contestability: When an AI system significantly impacts a person, community, group or environment, there should be a timely process to allow people to challenge the use or output of the AI system.</a:t>
            </a:r>
          </a:p>
          <a:p>
            <a:pPr marL="457200" marR="0" lvl="0" indent="-457200" algn="l" defTabSz="914400" rtl="0" eaLnBrk="1" fontAlgn="base" latinLnBrk="0" hangingPunct="1">
              <a:lnSpc>
                <a:spcPct val="150000"/>
              </a:lnSpc>
              <a:spcBef>
                <a:spcPct val="0"/>
              </a:spcBef>
              <a:spcAft>
                <a:spcPct val="0"/>
              </a:spcAft>
              <a:buClrTx/>
              <a:buSzTx/>
              <a:buFont typeface="+mj-lt"/>
              <a:buAutoNum type="arabicPeriod" startAt="5"/>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Accountability: Those responsible for the different phases of the AI system lifecycle should be identifiable and accountable for the outcomes of the AI systems, and human oversight of AI systems should be enabled.</a:t>
            </a:r>
          </a:p>
        </p:txBody>
      </p:sp>
      <p:pic>
        <p:nvPicPr>
          <p:cNvPr id="2" name="Audio 1">
            <a:hlinkClick r:id="" action="ppaction://media"/>
            <a:extLst>
              <a:ext uri="{FF2B5EF4-FFF2-40B4-BE49-F238E27FC236}">
                <a16:creationId xmlns:a16="http://schemas.microsoft.com/office/drawing/2014/main" id="{1977D3FD-B2F5-4094-8788-652D73AED4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73341302"/>
      </p:ext>
    </p:extLst>
  </p:cSld>
  <p:clrMapOvr>
    <a:masterClrMapping/>
  </p:clrMapOvr>
  <mc:AlternateContent xmlns:mc="http://schemas.openxmlformats.org/markup-compatibility/2006">
    <mc:Choice xmlns:p14="http://schemas.microsoft.com/office/powerpoint/2010/main" Requires="p14">
      <p:transition spd="slow" p14:dur="2000" advTm="34125"/>
    </mc:Choice>
    <mc:Fallback>
      <p:transition spd="slow" advTm="34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540AA-E6AB-4168-88CE-3AEB99F6315C}"/>
              </a:ext>
            </a:extLst>
          </p:cNvPr>
          <p:cNvPicPr>
            <a:picLocks noChangeAspect="1"/>
          </p:cNvPicPr>
          <p:nvPr/>
        </p:nvPicPr>
        <p:blipFill>
          <a:blip r:embed="rId5"/>
          <a:stretch>
            <a:fillRect/>
          </a:stretch>
        </p:blipFill>
        <p:spPr>
          <a:xfrm>
            <a:off x="0" y="0"/>
            <a:ext cx="12191999" cy="6858000"/>
          </a:xfrm>
          <a:prstGeom prst="rect">
            <a:avLst/>
          </a:prstGeom>
        </p:spPr>
      </p:pic>
      <p:pic>
        <p:nvPicPr>
          <p:cNvPr id="2" name="Audio 1">
            <a:hlinkClick r:id="" action="ppaction://media"/>
            <a:extLst>
              <a:ext uri="{FF2B5EF4-FFF2-40B4-BE49-F238E27FC236}">
                <a16:creationId xmlns:a16="http://schemas.microsoft.com/office/drawing/2014/main" id="{07B0463D-7491-4BE0-A781-051A789B6E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79274572"/>
      </p:ext>
    </p:extLst>
  </p:cSld>
  <p:clrMapOvr>
    <a:masterClrMapping/>
  </p:clrMapOvr>
  <mc:AlternateContent xmlns:mc="http://schemas.openxmlformats.org/markup-compatibility/2006">
    <mc:Choice xmlns:p14="http://schemas.microsoft.com/office/powerpoint/2010/main" Requires="p14">
      <p:transition spd="slow" p14:dur="2000" advTm="75752"/>
    </mc:Choice>
    <mc:Fallback>
      <p:transition spd="slow" advTm="75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8796E-C5FB-488E-BCF3-861E47022AFF}"/>
              </a:ext>
            </a:extLst>
          </p:cNvPr>
          <p:cNvPicPr>
            <a:picLocks noChangeAspect="1"/>
          </p:cNvPicPr>
          <p:nvPr/>
        </p:nvPicPr>
        <p:blipFill>
          <a:blip r:embed="rId4"/>
          <a:stretch>
            <a:fillRect/>
          </a:stretch>
        </p:blipFill>
        <p:spPr>
          <a:xfrm>
            <a:off x="9934574" y="1582140"/>
            <a:ext cx="2038350" cy="2038350"/>
          </a:xfrm>
          <a:prstGeom prst="rect">
            <a:avLst/>
          </a:prstGeom>
        </p:spPr>
      </p:pic>
      <p:sp>
        <p:nvSpPr>
          <p:cNvPr id="10" name="TextBox 9">
            <a:extLst>
              <a:ext uri="{FF2B5EF4-FFF2-40B4-BE49-F238E27FC236}">
                <a16:creationId xmlns:a16="http://schemas.microsoft.com/office/drawing/2014/main" id="{84868B14-2D4A-47F9-A606-05FC48B6F165}"/>
              </a:ext>
            </a:extLst>
          </p:cNvPr>
          <p:cNvSpPr txBox="1"/>
          <p:nvPr/>
        </p:nvSpPr>
        <p:spPr>
          <a:xfrm>
            <a:off x="430634" y="1622432"/>
            <a:ext cx="11542290" cy="280532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AU" sz="2000" b="0" i="0" u="none" strike="noStrike" kern="1200" cap="none" spc="0" normalizeH="0" baseline="0" noProof="0" dirty="0">
                <a:ln>
                  <a:noFill/>
                </a:ln>
                <a:solidFill>
                  <a:prstClr val="black"/>
                </a:solidFill>
                <a:effectLst/>
                <a:highlight>
                  <a:srgbClr val="00FF00"/>
                </a:highlight>
                <a:uLnTx/>
                <a:uFillTx/>
                <a:latin typeface="Arial" charset="0"/>
                <a:ea typeface="ＭＳ Ｐゴシック"/>
                <a:cs typeface="+mn-cs"/>
              </a:rPr>
              <a:t>What we will be covering</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endParaRPr kumimoji="0" lang="en-AU" sz="2000" b="0" i="0" u="none" strike="noStrike" kern="1200" cap="none" spc="0" normalizeH="0" baseline="0" noProof="0" dirty="0">
              <a:ln>
                <a:noFill/>
              </a:ln>
              <a:solidFill>
                <a:prstClr val="black"/>
              </a:solidFill>
              <a:effectLst/>
              <a:uLnTx/>
              <a:uFillTx/>
              <a:latin typeface="Arial" charset="0"/>
              <a:ea typeface="ＭＳ Ｐゴシック"/>
              <a:cs typeface="+mn-cs"/>
            </a:endParaRP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charset="0"/>
                <a:ea typeface="ＭＳ Ｐゴシック"/>
                <a:cs typeface="+mn-cs"/>
              </a:rPr>
              <a:t>Artificial Intelligence (AI), Machine Learning (ML) &amp; Common Sense Reasoning</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charset="0"/>
                <a:ea typeface="ＭＳ Ｐゴシック"/>
                <a:cs typeface="+mn-cs"/>
              </a:rPr>
              <a:t>The Trolley Problem &amp; The Moral Machine</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charset="0"/>
                <a:ea typeface="ＭＳ Ｐゴシック"/>
                <a:cs typeface="+mn-cs"/>
              </a:rPr>
              <a:t>Steps and principles to follow for data &amp; AI ethics</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charset="0"/>
                <a:ea typeface="ＭＳ Ｐゴシック"/>
                <a:cs typeface="+mn-cs"/>
              </a:rPr>
              <a:t>The Data Ethics Canvas</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66940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This session’s roadmap</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2" name="Audio 1">
            <a:hlinkClick r:id="" action="ppaction://media"/>
            <a:extLst>
              <a:ext uri="{FF2B5EF4-FFF2-40B4-BE49-F238E27FC236}">
                <a16:creationId xmlns:a16="http://schemas.microsoft.com/office/drawing/2014/main" id="{FF8540C0-09E9-4F15-B799-B8C7A43AF0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69541655"/>
      </p:ext>
    </p:extLst>
  </p:cSld>
  <p:clrMapOvr>
    <a:masterClrMapping/>
  </p:clrMapOvr>
  <mc:AlternateContent xmlns:mc="http://schemas.openxmlformats.org/markup-compatibility/2006">
    <mc:Choice xmlns:p14="http://schemas.microsoft.com/office/powerpoint/2010/main" Requires="p14">
      <p:transition spd="slow" p14:dur="2000" advTm="26159"/>
    </mc:Choice>
    <mc:Fallback>
      <p:transition spd="slow" advTm="26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520700" y="415317"/>
            <a:ext cx="10033000"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Have we met our objectives?</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4190314"/>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Defined data ethics, data and big data</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Described applied examples of data ethics for ICT professionals</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Explored issues around Artificial Intelligence (AI) and Algorithms</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Focused on the Trolley Problem and MIT’s ‘The Moral Machine’ </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Identified pragmatic steps and principles to follow to help design and manage data and AI ethics</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Viewed the Data Ethics Canvas</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Identified areas for further exploration in your own time</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Left the session more knowledgeable than when arriving</a:t>
            </a:r>
          </a:p>
        </p:txBody>
      </p:sp>
      <p:pic>
        <p:nvPicPr>
          <p:cNvPr id="2" name="Audio 1">
            <a:hlinkClick r:id="" action="ppaction://media"/>
            <a:extLst>
              <a:ext uri="{FF2B5EF4-FFF2-40B4-BE49-F238E27FC236}">
                <a16:creationId xmlns:a16="http://schemas.microsoft.com/office/drawing/2014/main" id="{881E5C2D-098D-40F6-A144-4D7745E7AEB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63698381"/>
      </p:ext>
    </p:extLst>
  </p:cSld>
  <p:clrMapOvr>
    <a:masterClrMapping/>
  </p:clrMapOvr>
  <mc:AlternateContent xmlns:mc="http://schemas.openxmlformats.org/markup-compatibility/2006">
    <mc:Choice xmlns:p14="http://schemas.microsoft.com/office/powerpoint/2010/main" Requires="p14">
      <p:transition spd="slow" p14:dur="2000" advTm="45181"/>
    </mc:Choice>
    <mc:Fallback>
      <p:transition spd="slow" advTm="45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Image result for break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90737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Machine Learning (ML)</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494868" y="1808187"/>
            <a:ext cx="11202263" cy="4651979"/>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Machine learning is </a:t>
            </a: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‘‘any methodology and set of techniques that can employ data to come up with novel patterns and knowledge and generate models that can be used for effective predictions about the data</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(Van </a:t>
            </a:r>
            <a:r>
              <a:rPr kumimoji="0" lang="en-US" sz="2000" b="0" i="0" u="none" strike="noStrike" kern="1200" cap="none" spc="0" normalizeH="0" baseline="0" noProof="0" dirty="0" err="1">
                <a:ln>
                  <a:noFill/>
                </a:ln>
                <a:solidFill>
                  <a:prstClr val="black"/>
                </a:solidFill>
                <a:effectLst/>
                <a:uLnTx/>
                <a:uFillTx/>
                <a:latin typeface="Arial"/>
                <a:ea typeface="ＭＳ Ｐゴシック"/>
                <a:cs typeface="Arial"/>
              </a:rPr>
              <a:t>Otterlo</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2013).</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The use of data and algorithms to imitate the way that humans learn, gradually improving its accuracy.</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Common examples:</a:t>
            </a:r>
          </a:p>
          <a:p>
            <a:pPr marL="800100" marR="0" lvl="1"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Speech recognition</a:t>
            </a:r>
          </a:p>
          <a:p>
            <a:pPr marL="800100" marR="0" lvl="1"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Computer vision</a:t>
            </a:r>
          </a:p>
          <a:p>
            <a:pPr marL="800100" marR="0" lvl="1"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Recommendation engines</a:t>
            </a:r>
          </a:p>
          <a:p>
            <a:pPr marL="800100" marR="0" lvl="1"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Automated stock exchange trading</a:t>
            </a:r>
          </a:p>
        </p:txBody>
      </p:sp>
      <p:pic>
        <p:nvPicPr>
          <p:cNvPr id="2" name="Audio 1">
            <a:hlinkClick r:id="" action="ppaction://media"/>
            <a:extLst>
              <a:ext uri="{FF2B5EF4-FFF2-40B4-BE49-F238E27FC236}">
                <a16:creationId xmlns:a16="http://schemas.microsoft.com/office/drawing/2014/main" id="{21B3D601-7DD6-4D30-970B-5D9012BCE1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72104485"/>
      </p:ext>
    </p:extLst>
  </p:cSld>
  <p:clrMapOvr>
    <a:masterClrMapping/>
  </p:clrMapOvr>
  <mc:AlternateContent xmlns:mc="http://schemas.openxmlformats.org/markup-compatibility/2006">
    <mc:Choice xmlns:p14="http://schemas.microsoft.com/office/powerpoint/2010/main" Requires="p14">
      <p:transition spd="slow" p14:dur="2000" advTm="19745"/>
    </mc:Choice>
    <mc:Fallback>
      <p:transition spd="slow" advTm="1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Machine Learning (ML) / Common-sense reasoning</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494868" y="1808187"/>
            <a:ext cx="11202263" cy="3266985"/>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Common-sense reasoning is a field of artificial intelligence that aims to help computers understand and interact with people more naturally by finding ways to collect these assumptions and teach them to computers.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Problem 1: Computers do not always have the background of unspoken assumptions.</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Problem 2: Technology does not share these assumptions.</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Problem 3: No deep meaning</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a:t>
            </a:r>
          </a:p>
        </p:txBody>
      </p:sp>
      <p:pic>
        <p:nvPicPr>
          <p:cNvPr id="2" name="Audio 1">
            <a:hlinkClick r:id="" action="ppaction://media"/>
            <a:extLst>
              <a:ext uri="{FF2B5EF4-FFF2-40B4-BE49-F238E27FC236}">
                <a16:creationId xmlns:a16="http://schemas.microsoft.com/office/drawing/2014/main" id="{17855A94-DBDA-4B6D-B38E-8567059EE9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81111944"/>
      </p:ext>
    </p:extLst>
  </p:cSld>
  <p:clrMapOvr>
    <a:masterClrMapping/>
  </p:clrMapOvr>
  <mc:AlternateContent xmlns:mc="http://schemas.openxmlformats.org/markup-compatibility/2006">
    <mc:Choice xmlns:p14="http://schemas.microsoft.com/office/powerpoint/2010/main" Requires="p14">
      <p:transition spd="slow" p14:dur="2000" advTm="43076"/>
    </mc:Choice>
    <mc:Fallback>
      <p:transition spd="slow" advTm="43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Artificial Intelligence (AI)</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29227"/>
            <a:ext cx="11202263" cy="4651979"/>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Poorly understood</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Any human-like intelligence exhibited by a computer, robot, or other machine (IBM)</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Alan Turing (father of AI) speculated in 1950 about “thinking machines” that could reason at the level of a human being.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The “</a:t>
            </a: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Turing Test</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specifies that computers need to complete reasoning puzzles as well as humans in order to be considered “thinking” in an autonomous manner.</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AI makes it possible for machines to learn from experience, adjust to new inputs and perform human-like tasks</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endPar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endParaRP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Trust is an issue when it comes to AI.</a:t>
            </a:r>
          </a:p>
        </p:txBody>
      </p:sp>
      <p:pic>
        <p:nvPicPr>
          <p:cNvPr id="2" name="Audio 1">
            <a:hlinkClick r:id="" action="ppaction://media"/>
            <a:extLst>
              <a:ext uri="{FF2B5EF4-FFF2-40B4-BE49-F238E27FC236}">
                <a16:creationId xmlns:a16="http://schemas.microsoft.com/office/drawing/2014/main" id="{08947F1D-60F1-4C6D-A236-6F573C1BB3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28557021"/>
      </p:ext>
    </p:extLst>
  </p:cSld>
  <p:clrMapOvr>
    <a:masterClrMapping/>
  </p:clrMapOvr>
  <mc:AlternateContent xmlns:mc="http://schemas.openxmlformats.org/markup-compatibility/2006">
    <mc:Choice xmlns:p14="http://schemas.microsoft.com/office/powerpoint/2010/main" Requires="p14">
      <p:transition spd="slow" p14:dur="2000" advTm="188137"/>
    </mc:Choice>
    <mc:Fallback>
      <p:transition spd="slow" advTm="188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The Crux of the data and AI ethics debate</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24807"/>
            <a:ext cx="11202263" cy="4651979"/>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“Surveillance is the business model of the Internet” (Schneier 2015).</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We have lost ownership of our data, arguably, we have lost control of our data.</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These systems know more about us than we know ourselves.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Even just observing online behaviour allows insights into our mental states (Burr and </a:t>
            </a:r>
            <a:r>
              <a:rPr kumimoji="0" lang="en-US" sz="2000" b="0" i="0" u="none" strike="noStrike" kern="1200" cap="none" spc="0" normalizeH="0" baseline="0" noProof="0" dirty="0" err="1">
                <a:ln>
                  <a:noFill/>
                </a:ln>
                <a:solidFill>
                  <a:prstClr val="black"/>
                </a:solidFill>
                <a:effectLst/>
                <a:uLnTx/>
                <a:uFillTx/>
                <a:latin typeface="Arial"/>
                <a:ea typeface="ＭＳ Ｐゴシック"/>
                <a:cs typeface="Arial"/>
              </a:rPr>
              <a:t>Christianini</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2019) and manipulation.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Calls to protect “derived data” (Wachter and </a:t>
            </a:r>
            <a:r>
              <a:rPr kumimoji="0" lang="en-US" sz="2000" b="0" i="0" u="none" strike="noStrike" kern="1200" cap="none" spc="0" normalizeH="0" baseline="0" noProof="0" dirty="0" err="1">
                <a:ln>
                  <a:noFill/>
                </a:ln>
                <a:solidFill>
                  <a:prstClr val="black"/>
                </a:solidFill>
                <a:effectLst/>
                <a:uLnTx/>
                <a:uFillTx/>
                <a:latin typeface="Arial"/>
                <a:ea typeface="ＭＳ Ｐゴシック"/>
                <a:cs typeface="Arial"/>
              </a:rPr>
              <a:t>Mittelstadt</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2019).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What will happen to society, politics and daily life when non-conscious but highly intelligent algorithms know us better than we know ourselves? (Yuval Noah Harari, Homo Deus, 2016, p.  462). Great question, Yuval!</a:t>
            </a:r>
          </a:p>
        </p:txBody>
      </p:sp>
      <p:pic>
        <p:nvPicPr>
          <p:cNvPr id="2" name="Audio 1">
            <a:hlinkClick r:id="" action="ppaction://media"/>
            <a:extLst>
              <a:ext uri="{FF2B5EF4-FFF2-40B4-BE49-F238E27FC236}">
                <a16:creationId xmlns:a16="http://schemas.microsoft.com/office/drawing/2014/main" id="{F5EC8BF3-11AE-4171-9F84-44839F33D0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32621493"/>
      </p:ext>
    </p:extLst>
  </p:cSld>
  <p:clrMapOvr>
    <a:masterClrMapping/>
  </p:clrMapOvr>
  <mc:AlternateContent xmlns:mc="http://schemas.openxmlformats.org/markup-compatibility/2006">
    <mc:Choice xmlns:p14="http://schemas.microsoft.com/office/powerpoint/2010/main" Requires="p14">
      <p:transition spd="slow" p14:dur="2000" advTm="62477"/>
    </mc:Choice>
    <mc:Fallback>
      <p:transition spd="slow" advTm="62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510146"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The Crux of the data and AI ethics debate</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689471"/>
            <a:ext cx="11126063" cy="4190314"/>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The digital sphere has widened greatly.</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All data collection and storage is now digital, our lives are increasingly digital, most digital data is connected to a single Internet, and there is more and more sensor technology in use that generates data about non-digital aspects of our lives.</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AI increases both the possibilities of intelligent data collection and the possibilities for data analysis.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This applies to blanket surveillance of whole populations as well as to classic targeted surveillance.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Our data is traded between agents, usually for a fee.</a:t>
            </a:r>
          </a:p>
        </p:txBody>
      </p:sp>
      <p:pic>
        <p:nvPicPr>
          <p:cNvPr id="2" name="Audio 1">
            <a:hlinkClick r:id="" action="ppaction://media"/>
            <a:extLst>
              <a:ext uri="{FF2B5EF4-FFF2-40B4-BE49-F238E27FC236}">
                <a16:creationId xmlns:a16="http://schemas.microsoft.com/office/drawing/2014/main" id="{A6208713-2020-4A43-9003-6328DCC960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43543341"/>
      </p:ext>
    </p:extLst>
  </p:cSld>
  <p:clrMapOvr>
    <a:masterClrMapping/>
  </p:clrMapOvr>
  <mc:AlternateContent xmlns:mc="http://schemas.openxmlformats.org/markup-compatibility/2006">
    <mc:Choice xmlns:p14="http://schemas.microsoft.com/office/powerpoint/2010/main" Requires="p14">
      <p:transition spd="slow" p14:dur="2000" advTm="43193"/>
    </mc:Choice>
    <mc:Fallback>
      <p:transition spd="slow" advTm="43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 Data Ethics: Real-time considerations</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4190314"/>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In considering ethical matters, we must consider both current and future uses of data (Hand 2018).</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In the past, most analyses were based on static collections of data accumulated through painstaking manual measurement procedures. </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Increasingly, however, </a:t>
            </a:r>
            <a:r>
              <a:rPr kumimoji="0" lang="en-AU"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automatic measurement procedures mean not only that massive data sets are painlessly and cheaply accumulating but also that the measurement is ongoing</a:t>
            </a: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This opens the scope for </a:t>
            </a:r>
            <a:r>
              <a:rPr kumimoji="0" lang="en-AU"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real-time and online analysis and decision-making</a:t>
            </a: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—and to recommender systems, autonomous vehicles, in-journey travel route optimization, predictive policing, and so on.</a:t>
            </a: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pic>
        <p:nvPicPr>
          <p:cNvPr id="2" name="Audio 1">
            <a:hlinkClick r:id="" action="ppaction://media"/>
            <a:extLst>
              <a:ext uri="{FF2B5EF4-FFF2-40B4-BE49-F238E27FC236}">
                <a16:creationId xmlns:a16="http://schemas.microsoft.com/office/drawing/2014/main" id="{62C05958-DE20-4499-9A4B-B81F01F588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78736176"/>
      </p:ext>
    </p:extLst>
  </p:cSld>
  <p:clrMapOvr>
    <a:masterClrMapping/>
  </p:clrMapOvr>
  <mc:AlternateContent xmlns:mc="http://schemas.openxmlformats.org/markup-compatibility/2006">
    <mc:Choice xmlns:p14="http://schemas.microsoft.com/office/powerpoint/2010/main" Requires="p14">
      <p:transition spd="slow" p14:dur="2000" advTm="64600"/>
    </mc:Choice>
    <mc:Fallback>
      <p:transition spd="slow" advTm="64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 Data Ethics: Ethics Washing &amp; Spinning</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2805320"/>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Companies such as Google, Apple, Microsoft, OpenAI, Palantir are increasingly making efforts from an ethical standpoint and are particularly concerned about their </a:t>
            </a:r>
            <a:r>
              <a:rPr kumimoji="0" lang="en-AU" sz="2000" b="0" i="0" u="none" strike="noStrike" kern="1200" cap="none" spc="0" normalizeH="0" baseline="0" noProof="0" dirty="0">
                <a:ln>
                  <a:noFill/>
                </a:ln>
                <a:solidFill>
                  <a:prstClr val="black"/>
                </a:solidFill>
                <a:effectLst/>
                <a:highlight>
                  <a:srgbClr val="00FF00"/>
                </a:highlight>
                <a:uLnTx/>
                <a:uFillTx/>
                <a:latin typeface="Arial"/>
                <a:ea typeface="ＭＳ Ｐゴシック"/>
                <a:cs typeface="Arial"/>
              </a:rPr>
              <a:t>ethical reputation in the face of new technological developments in AI and beyond</a:t>
            </a: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endParaRPr kumimoji="0" lang="en-AU" sz="2000" b="0" i="0" u="none" strike="noStrike" kern="1200" cap="none" spc="0" normalizeH="0" baseline="0" noProof="0" dirty="0">
              <a:ln>
                <a:noFill/>
              </a:ln>
              <a:solidFill>
                <a:prstClr val="black"/>
              </a:solidFill>
              <a:effectLst/>
              <a:uLnTx/>
              <a:uFillTx/>
              <a:latin typeface="Arial"/>
              <a:ea typeface="ＭＳ Ｐゴシック"/>
              <a:cs typeface="Arial"/>
            </a:endParaRP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AU" sz="2000" b="0" i="0" u="none" strike="noStrike" kern="1200" cap="none" spc="0" normalizeH="0" baseline="0" noProof="0" dirty="0">
                <a:ln>
                  <a:noFill/>
                </a:ln>
                <a:solidFill>
                  <a:prstClr val="black"/>
                </a:solidFill>
                <a:effectLst/>
                <a:uLnTx/>
                <a:uFillTx/>
                <a:latin typeface="Arial"/>
                <a:ea typeface="ＭＳ Ｐゴシック"/>
                <a:cs typeface="Arial"/>
              </a:rPr>
              <a:t>But is it enough and is it genuine?</a:t>
            </a:r>
          </a:p>
          <a:p>
            <a:pPr marL="342900" marR="0" lvl="0"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pic>
        <p:nvPicPr>
          <p:cNvPr id="2" name="Audio 1">
            <a:hlinkClick r:id="" action="ppaction://media"/>
            <a:extLst>
              <a:ext uri="{FF2B5EF4-FFF2-40B4-BE49-F238E27FC236}">
                <a16:creationId xmlns:a16="http://schemas.microsoft.com/office/drawing/2014/main" id="{62F5BDDD-E549-4ED2-9BC3-CEC1103CD4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79400055"/>
      </p:ext>
    </p:extLst>
  </p:cSld>
  <p:clrMapOvr>
    <a:masterClrMapping/>
  </p:clrMapOvr>
  <mc:AlternateContent xmlns:mc="http://schemas.openxmlformats.org/markup-compatibility/2006">
    <mc:Choice xmlns:p14="http://schemas.microsoft.com/office/powerpoint/2010/main" Requires="p14">
      <p:transition spd="slow" p14:dur="2000" advTm="48235"/>
    </mc:Choice>
    <mc:Fallback>
      <p:transition spd="slow" advTm="48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1585</Words>
  <Application>Microsoft Office PowerPoint</Application>
  <PresentationFormat>Widescreen</PresentationFormat>
  <Paragraphs>126</Paragraphs>
  <Slides>21</Slides>
  <Notes>18</Notes>
  <HiddenSlides>0</HiddenSlides>
  <MMClips>20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Arial</vt:lpstr>
      <vt:lpstr>Barlow Light</vt:lpstr>
      <vt:lpstr>Barlow SemiBold</vt:lpstr>
      <vt:lpstr>Calibri</vt:lpstr>
      <vt:lpstr>Calibri Light</vt:lpstr>
      <vt:lpstr>Corbel</vt:lpstr>
      <vt:lpstr>Courier New</vt:lpstr>
      <vt:lpstr>Wingdings</vt:lpstr>
      <vt:lpstr>Wingdings 2</vt:lpstr>
      <vt:lpstr>Wingdings 3</vt:lpstr>
      <vt:lpstr>Office Theme</vt:lpstr>
      <vt:lpstr>Module</vt:lpstr>
      <vt:lpstr>Data Ethics: Artificial Intelligence and the AI Ethics Debate.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Ethics: The Algorithm made me do it!</dc:title>
  <dc:creator>Stuart McLoughlin</dc:creator>
  <cp:lastModifiedBy>Stuart McLoughlin</cp:lastModifiedBy>
  <cp:revision>5</cp:revision>
  <dcterms:created xsi:type="dcterms:W3CDTF">2022-12-20T04:53:52Z</dcterms:created>
  <dcterms:modified xsi:type="dcterms:W3CDTF">2022-12-20T06:08:04Z</dcterms:modified>
</cp:coreProperties>
</file>